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67" r:id="rId5"/>
    <p:sldId id="268" r:id="rId6"/>
    <p:sldId id="275" r:id="rId7"/>
    <p:sldId id="259" r:id="rId8"/>
    <p:sldId id="260" r:id="rId9"/>
    <p:sldId id="276" r:id="rId10"/>
    <p:sldId id="277" r:id="rId11"/>
    <p:sldId id="278" r:id="rId12"/>
    <p:sldId id="279" r:id="rId13"/>
    <p:sldId id="261" r:id="rId14"/>
    <p:sldId id="271" r:id="rId15"/>
    <p:sldId id="282" r:id="rId16"/>
    <p:sldId id="270" r:id="rId17"/>
    <p:sldId id="273" r:id="rId18"/>
    <p:sldId id="272" r:id="rId19"/>
    <p:sldId id="281" r:id="rId20"/>
    <p:sldId id="269" r:id="rId21"/>
    <p:sldId id="280" r:id="rId22"/>
    <p:sldId id="263" r:id="rId23"/>
    <p:sldId id="274" r:id="rId24"/>
    <p:sldId id="265" r:id="rId25"/>
    <p:sldId id="26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A6AE9-F3A5-45D5-8DE9-BD42A9AF6D4D}" v="720" dt="2022-04-19T03:38:00.078"/>
    <p1510:client id="{07F096C6-3546-48C6-AF19-000C5A15960B}" v="456" dt="2022-04-18T20:31:55.805"/>
    <p1510:client id="{2FC24AD0-8334-48F6-99C1-8ABAD9477910}" v="26" dt="2022-04-06T21:02:15.577"/>
    <p1510:client id="{81FCBB81-A744-4289-BBFE-4BC2E0C01741}" v="10" dt="2022-04-07T03:52:17.878"/>
    <p1510:client id="{88DE477C-B207-4574-9D7D-F90FC8D798E7}" v="1670" dt="2022-04-07T03:47:36.601"/>
    <p1510:client id="{CB9AE699-57D8-42C7-B955-A1E5965301F0}" v="1114" dt="2022-04-19T03:36:23.720"/>
    <p1510:client id="{D1E771E4-DE97-49A7-A286-B47D5B694CA2}" v="886" dt="2022-04-06T05:38:40.189"/>
    <p1510:client id="{D992981F-482A-48F9-9A33-BF2DA98E7DBD}" v="319" dt="2022-04-18T22:37:13.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474"/>
    <p:restoredTop sz="52121"/>
  </p:normalViewPr>
  <p:slideViewPr>
    <p:cSldViewPr snapToGrid="0">
      <p:cViewPr varScale="1">
        <p:scale>
          <a:sx n="35" d="100"/>
          <a:sy n="35"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60355-C8E2-E64C-A8C2-0959FF5ADFED}"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74387-955B-2C45-A322-20070502FD74}" type="slidenum">
              <a:rPr lang="en-US" smtClean="0"/>
              <a:t>‹#›</a:t>
            </a:fld>
            <a:endParaRPr lang="en-US"/>
          </a:p>
        </p:txBody>
      </p:sp>
    </p:spTree>
    <p:extLst>
      <p:ext uri="{BB962C8B-B14F-4D97-AF65-F5344CB8AC3E}">
        <p14:creationId xmlns:p14="http://schemas.microsoft.com/office/powerpoint/2010/main" val="2173751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provide an overview of the hierarchical clustering algorithm</a:t>
            </a:r>
          </a:p>
          <a:p>
            <a:r>
              <a:rPr lang="en-US" dirty="0"/>
              <a:t>We start with considering each point in our dataset as a cluster and then calculate pairwise dissimilarity measures for all observations and create a distance matrix. </a:t>
            </a:r>
          </a:p>
          <a:p>
            <a:r>
              <a:rPr lang="en-US" dirty="0"/>
              <a:t>In our implementation, we used Euclidean distance</a:t>
            </a:r>
          </a:p>
          <a:p>
            <a:r>
              <a:rPr lang="en-US" dirty="0"/>
              <a:t>Then we moved observations with the least dissimilarity into the same cluster. Now, to update our distance matrix , we played around with 4 kinds of measures : Min, Max Average and Ward and found that Ward Measure had the best agglomerative score amongst the 4 and we moved forward with that one. Agglomerative measures how tightly the observations are clustered.</a:t>
            </a:r>
          </a:p>
          <a:p>
            <a:r>
              <a:rPr lang="en-US" dirty="0"/>
              <a:t>Then we again moved the pair with the least dissimilarity into the same cluster and then continued these two steps until all observations had been clustered.</a:t>
            </a:r>
          </a:p>
          <a:p>
            <a:r>
              <a:rPr lang="en-US" dirty="0"/>
              <a:t>Finally, we used the gap statistic to calculate the optimal number of clusters.</a:t>
            </a:r>
          </a:p>
        </p:txBody>
      </p:sp>
      <p:sp>
        <p:nvSpPr>
          <p:cNvPr id="4" name="Slide Number Placeholder 3"/>
          <p:cNvSpPr>
            <a:spLocks noGrp="1"/>
          </p:cNvSpPr>
          <p:nvPr>
            <p:ph type="sldNum" sz="quarter" idx="5"/>
          </p:nvPr>
        </p:nvSpPr>
        <p:spPr/>
        <p:txBody>
          <a:bodyPr/>
          <a:lstStyle/>
          <a:p>
            <a:fld id="{04B74387-955B-2C45-A322-20070502FD74}" type="slidenum">
              <a:rPr lang="en-US" smtClean="0"/>
              <a:t>13</a:t>
            </a:fld>
            <a:endParaRPr lang="en-US"/>
          </a:p>
        </p:txBody>
      </p:sp>
    </p:spTree>
    <p:extLst>
      <p:ext uri="{BB962C8B-B14F-4D97-AF65-F5344CB8AC3E}">
        <p14:creationId xmlns:p14="http://schemas.microsoft.com/office/powerpoint/2010/main" val="314531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performing hierarchical clustering on the complete dataset, we found the following results. </a:t>
            </a:r>
          </a:p>
          <a:p>
            <a:r>
              <a:rPr lang="en-US" dirty="0"/>
              <a:t>The plot on the top right gives us information on the number of optimal clusters using Gap statistic. On the basis of the plot, we tried to cut our dendrogram off at 3 clusters. </a:t>
            </a:r>
          </a:p>
          <a:p>
            <a:r>
              <a:rPr lang="en-US" dirty="0"/>
              <a:t>Based on that we calculated the silhouette score for 3 clusters and found it to be averaged around 0.25.</a:t>
            </a:r>
          </a:p>
          <a:p>
            <a:r>
              <a:rPr lang="en-US" dirty="0"/>
              <a:t>Also we can see the average of the attribute values for each of the clusters.  Accordingly we found that the cluster of countries in need of help would be cluster 1 while the countries which were at low risk and do not need money were part of cluster 3. </a:t>
            </a:r>
          </a:p>
          <a:p>
            <a:r>
              <a:rPr lang="en-US" dirty="0"/>
              <a:t>Among other averages, the average of child mortality for </a:t>
            </a:r>
            <a:r>
              <a:rPr lang="en-US" dirty="0" err="1"/>
              <a:t>clust</a:t>
            </a:r>
            <a:r>
              <a:rPr lang="en-US" dirty="0"/>
              <a:t> 1 was 105 and was the highest while it had the lowest average for GDP. It also had high inflation and low life expectancy.</a:t>
            </a:r>
          </a:p>
          <a:p>
            <a:r>
              <a:rPr lang="en-US" dirty="0"/>
              <a:t>We concluded that the clusters made sense on the basis of real world understanding of these attributes.</a:t>
            </a:r>
          </a:p>
        </p:txBody>
      </p:sp>
      <p:sp>
        <p:nvSpPr>
          <p:cNvPr id="4" name="Slide Number Placeholder 3"/>
          <p:cNvSpPr>
            <a:spLocks noGrp="1"/>
          </p:cNvSpPr>
          <p:nvPr>
            <p:ph type="sldNum" sz="quarter" idx="5"/>
          </p:nvPr>
        </p:nvSpPr>
        <p:spPr/>
        <p:txBody>
          <a:bodyPr/>
          <a:lstStyle/>
          <a:p>
            <a:fld id="{04B74387-955B-2C45-A322-20070502FD74}" type="slidenum">
              <a:rPr lang="en-US" smtClean="0"/>
              <a:t>14</a:t>
            </a:fld>
            <a:endParaRPr lang="en-US"/>
          </a:p>
        </p:txBody>
      </p:sp>
    </p:spTree>
    <p:extLst>
      <p:ext uri="{BB962C8B-B14F-4D97-AF65-F5344CB8AC3E}">
        <p14:creationId xmlns:p14="http://schemas.microsoft.com/office/powerpoint/2010/main" val="32604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Clusters : High Risk :27, </a:t>
            </a:r>
          </a:p>
          <a:p>
            <a:r>
              <a:rPr lang="en-US" dirty="0"/>
              <a:t>Medium Risk :106, </a:t>
            </a:r>
          </a:p>
          <a:p>
            <a:r>
              <a:rPr lang="en-US" dirty="0"/>
              <a:t>Low Risk :34 </a:t>
            </a:r>
          </a:p>
          <a:p>
            <a:r>
              <a:rPr lang="en-US" dirty="0"/>
              <a:t>Western countries in yellow have been found to be at low or no risk and hence do not need help.</a:t>
            </a:r>
          </a:p>
          <a:p>
            <a:r>
              <a:rPr lang="en-US" dirty="0"/>
              <a:t>The countries in green were found to be relatively stable and not in any urgent need of help. These would include Asian and middle eastern countries.</a:t>
            </a:r>
          </a:p>
          <a:p>
            <a:r>
              <a:rPr lang="en-US" dirty="0"/>
              <a:t>Finally the countries in blue were found to be at high risk and hence needed urgent help in the form of economic relief. These were found to be some African Countries and Afghanistan.</a:t>
            </a:r>
          </a:p>
        </p:txBody>
      </p:sp>
      <p:sp>
        <p:nvSpPr>
          <p:cNvPr id="4" name="Slide Number Placeholder 3"/>
          <p:cNvSpPr>
            <a:spLocks noGrp="1"/>
          </p:cNvSpPr>
          <p:nvPr>
            <p:ph type="sldNum" sz="quarter" idx="5"/>
          </p:nvPr>
        </p:nvSpPr>
        <p:spPr/>
        <p:txBody>
          <a:bodyPr/>
          <a:lstStyle/>
          <a:p>
            <a:fld id="{04B74387-955B-2C45-A322-20070502FD74}" type="slidenum">
              <a:rPr lang="en-US" smtClean="0"/>
              <a:t>15</a:t>
            </a:fld>
            <a:endParaRPr lang="en-US"/>
          </a:p>
        </p:txBody>
      </p:sp>
    </p:spTree>
    <p:extLst>
      <p:ext uri="{BB962C8B-B14F-4D97-AF65-F5344CB8AC3E}">
        <p14:creationId xmlns:p14="http://schemas.microsoft.com/office/powerpoint/2010/main" val="2747229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using the whole dataset, we tried to first implement PCA before implanting our clustering algorithms on the data.</a:t>
            </a:r>
          </a:p>
          <a:p>
            <a:r>
              <a:rPr lang="en-US" dirty="0"/>
              <a:t>The algorithm of PCA in brief is as follows. We first create our data matrix and then scale it. Then we either compute its correlation matrix and find its eigen values or eigen vectors or implement SVD. Then we based on our understanding and the loading vectors we find new attributes to work with.</a:t>
            </a:r>
          </a:p>
          <a:p>
            <a:endParaRPr lang="en-US" dirty="0"/>
          </a:p>
          <a:p>
            <a:r>
              <a:rPr lang="en-US" dirty="0"/>
              <a:t>On implementing PC analysis on this dataset, interpreted the components as follows:</a:t>
            </a:r>
          </a:p>
          <a:p>
            <a:r>
              <a:rPr lang="en-US" dirty="0"/>
              <a:t>The PC1 places most load on child mortality, life expectancy and total fertility, so we thought of that as a sort of life expectancy/ birth rate</a:t>
            </a:r>
          </a:p>
          <a:p>
            <a:r>
              <a:rPr lang="en-US" dirty="0"/>
              <a:t>PC2 placed most load on imports and exports and we thought of it as telling us about Trade.</a:t>
            </a:r>
          </a:p>
          <a:p>
            <a:r>
              <a:rPr lang="en-US" dirty="0"/>
              <a:t>PC3 placed the most load on health and inflation, and both we somehow related to inflation, so we thought of it as inflation.</a:t>
            </a:r>
          </a:p>
          <a:p>
            <a:r>
              <a:rPr lang="en-US" dirty="0"/>
              <a:t>Finally, PC4 placed to most load on income and GDP and we interpreted it as telling us about the economy of a nation.</a:t>
            </a:r>
          </a:p>
        </p:txBody>
      </p:sp>
      <p:sp>
        <p:nvSpPr>
          <p:cNvPr id="4" name="Slide Number Placeholder 3"/>
          <p:cNvSpPr>
            <a:spLocks noGrp="1"/>
          </p:cNvSpPr>
          <p:nvPr>
            <p:ph type="sldNum" sz="quarter" idx="5"/>
          </p:nvPr>
        </p:nvSpPr>
        <p:spPr/>
        <p:txBody>
          <a:bodyPr/>
          <a:lstStyle/>
          <a:p>
            <a:fld id="{04B74387-955B-2C45-A322-20070502FD74}" type="slidenum">
              <a:rPr lang="en-US" smtClean="0"/>
              <a:t>16</a:t>
            </a:fld>
            <a:endParaRPr lang="en-US"/>
          </a:p>
        </p:txBody>
      </p:sp>
    </p:spTree>
    <p:extLst>
      <p:ext uri="{BB962C8B-B14F-4D97-AF65-F5344CB8AC3E}">
        <p14:creationId xmlns:p14="http://schemas.microsoft.com/office/powerpoint/2010/main" val="201510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see on the biplot that out grouping of attributes makes sense.</a:t>
            </a:r>
          </a:p>
          <a:p>
            <a:r>
              <a:rPr lang="en-US" dirty="0"/>
              <a:t>Further as the plot on the right tells us, 3 components explain around 76% of the total variance in the data and 4 PC explain 87% of the variance and 5 PC were able to explain 94% of the total variance.</a:t>
            </a:r>
          </a:p>
          <a:p>
            <a:r>
              <a:rPr lang="en-US" dirty="0"/>
              <a:t>Based on this, we implemented both </a:t>
            </a:r>
            <a:r>
              <a:rPr lang="en-US" dirty="0" err="1"/>
              <a:t>Kmeans</a:t>
            </a:r>
            <a:r>
              <a:rPr lang="en-US" dirty="0"/>
              <a:t> and </a:t>
            </a:r>
            <a:r>
              <a:rPr lang="en-US" dirty="0" err="1"/>
              <a:t>Heierarchical</a:t>
            </a:r>
            <a:r>
              <a:rPr lang="en-US" dirty="0"/>
              <a:t> clustering with 3,4 and 5 Principal components and tried to find the best one among the three.</a:t>
            </a:r>
          </a:p>
        </p:txBody>
      </p:sp>
      <p:sp>
        <p:nvSpPr>
          <p:cNvPr id="4" name="Slide Number Placeholder 3"/>
          <p:cNvSpPr>
            <a:spLocks noGrp="1"/>
          </p:cNvSpPr>
          <p:nvPr>
            <p:ph type="sldNum" sz="quarter" idx="5"/>
          </p:nvPr>
        </p:nvSpPr>
        <p:spPr/>
        <p:txBody>
          <a:bodyPr/>
          <a:lstStyle/>
          <a:p>
            <a:fld id="{04B74387-955B-2C45-A322-20070502FD74}" type="slidenum">
              <a:rPr lang="en-US" smtClean="0"/>
              <a:t>17</a:t>
            </a:fld>
            <a:endParaRPr lang="en-US"/>
          </a:p>
        </p:txBody>
      </p:sp>
    </p:spTree>
    <p:extLst>
      <p:ext uri="{BB962C8B-B14F-4D97-AF65-F5344CB8AC3E}">
        <p14:creationId xmlns:p14="http://schemas.microsoft.com/office/powerpoint/2010/main" val="315234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performing Hierarchical clustering thrice for different number of PC’s we found the given results. </a:t>
            </a:r>
          </a:p>
          <a:p>
            <a:r>
              <a:rPr lang="en-US" dirty="0"/>
              <a:t>The # of clusters in each case was 3,4,3 respectively for 3 4 and 5 PC.</a:t>
            </a:r>
          </a:p>
          <a:p>
            <a:r>
              <a:rPr lang="en-US" dirty="0"/>
              <a:t>While the gap stat score was highest for the 3 clusters of 5 PC case, we used silhouette score to compare b/w the three models and found that the 4 clusters of 4 PC gave a relatively high silhouette score and decided to use that case moving forward.</a:t>
            </a:r>
          </a:p>
          <a:p>
            <a:endParaRPr lang="en-US" dirty="0"/>
          </a:p>
        </p:txBody>
      </p:sp>
      <p:sp>
        <p:nvSpPr>
          <p:cNvPr id="4" name="Slide Number Placeholder 3"/>
          <p:cNvSpPr>
            <a:spLocks noGrp="1"/>
          </p:cNvSpPr>
          <p:nvPr>
            <p:ph type="sldNum" sz="quarter" idx="5"/>
          </p:nvPr>
        </p:nvSpPr>
        <p:spPr/>
        <p:txBody>
          <a:bodyPr/>
          <a:lstStyle/>
          <a:p>
            <a:fld id="{04B74387-955B-2C45-A322-20070502FD74}" type="slidenum">
              <a:rPr lang="en-US" smtClean="0"/>
              <a:t>20</a:t>
            </a:fld>
            <a:endParaRPr lang="en-US"/>
          </a:p>
        </p:txBody>
      </p:sp>
    </p:spTree>
    <p:extLst>
      <p:ext uri="{BB962C8B-B14F-4D97-AF65-F5344CB8AC3E}">
        <p14:creationId xmlns:p14="http://schemas.microsoft.com/office/powerpoint/2010/main" val="4285606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used geospatial plots to compare the three clusters and some difference in the clusters formed.</a:t>
            </a:r>
          </a:p>
          <a:p>
            <a:endParaRPr lang="en-US" dirty="0"/>
          </a:p>
          <a:p>
            <a:r>
              <a:rPr lang="en-US" dirty="0"/>
              <a:t>There was a difference in the clustering of South American, east Asian and some African countries.</a:t>
            </a:r>
          </a:p>
          <a:p>
            <a:r>
              <a:rPr lang="en-US" dirty="0"/>
              <a:t>For </a:t>
            </a:r>
            <a:r>
              <a:rPr lang="en-US" dirty="0" err="1"/>
              <a:t>eg</a:t>
            </a:r>
            <a:r>
              <a:rPr lang="en-US" dirty="0"/>
              <a:t>: Argentina was placed in the High Risk cluster with 5 PC whereas it was placed in the medium risk cluster with both of the other two cases. </a:t>
            </a:r>
          </a:p>
          <a:p>
            <a:r>
              <a:rPr lang="en-US" dirty="0"/>
              <a:t>Same with Brazil, which was placed in having no risk with 3 PC whereas it was placed in the medium risk cluster with both the other implementations.</a:t>
            </a:r>
          </a:p>
          <a:p>
            <a:endParaRPr lang="en-US" dirty="0"/>
          </a:p>
          <a:p>
            <a:r>
              <a:rPr lang="en-US" dirty="0"/>
              <a:t>Again based on some real world understanding we moved forward with the 4 clusters given by 4PC.</a:t>
            </a:r>
          </a:p>
        </p:txBody>
      </p:sp>
      <p:sp>
        <p:nvSpPr>
          <p:cNvPr id="4" name="Slide Number Placeholder 3"/>
          <p:cNvSpPr>
            <a:spLocks noGrp="1"/>
          </p:cNvSpPr>
          <p:nvPr>
            <p:ph type="sldNum" sz="quarter" idx="5"/>
          </p:nvPr>
        </p:nvSpPr>
        <p:spPr/>
        <p:txBody>
          <a:bodyPr/>
          <a:lstStyle/>
          <a:p>
            <a:fld id="{04B74387-955B-2C45-A322-20070502FD74}" type="slidenum">
              <a:rPr lang="en-US" smtClean="0"/>
              <a:t>21</a:t>
            </a:fld>
            <a:endParaRPr lang="en-US"/>
          </a:p>
        </p:txBody>
      </p:sp>
    </p:spTree>
    <p:extLst>
      <p:ext uri="{BB962C8B-B14F-4D97-AF65-F5344CB8AC3E}">
        <p14:creationId xmlns:p14="http://schemas.microsoft.com/office/powerpoint/2010/main" val="2016598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compared the K means and Hierarchical implementation using the complete dataset and using attributes after principal component analysis.</a:t>
            </a:r>
          </a:p>
          <a:p>
            <a:endParaRPr lang="en-US" dirty="0"/>
          </a:p>
          <a:p>
            <a:r>
              <a:rPr lang="en-US" dirty="0"/>
              <a:t>The # of clusters is given and we are using silhouette score as our statistic for comparison. We can see that we found better clusters after performing principal component analysis on the dataset. The silhouette score for both K means and hierarchical using the complete dataset was found to be 0.28 and 0.25 respectively whereas the score for both after </a:t>
            </a:r>
            <a:r>
              <a:rPr lang="en-US" dirty="0" err="1"/>
              <a:t>pCa</a:t>
            </a:r>
            <a:r>
              <a:rPr lang="en-US" dirty="0"/>
              <a:t> was 0.33 for K means and 0.32 using hierarchical.</a:t>
            </a:r>
          </a:p>
          <a:p>
            <a:endParaRPr lang="en-US" dirty="0"/>
          </a:p>
        </p:txBody>
      </p:sp>
      <p:sp>
        <p:nvSpPr>
          <p:cNvPr id="4" name="Slide Number Placeholder 3"/>
          <p:cNvSpPr>
            <a:spLocks noGrp="1"/>
          </p:cNvSpPr>
          <p:nvPr>
            <p:ph type="sldNum" sz="quarter" idx="5"/>
          </p:nvPr>
        </p:nvSpPr>
        <p:spPr/>
        <p:txBody>
          <a:bodyPr/>
          <a:lstStyle/>
          <a:p>
            <a:fld id="{04B74387-955B-2C45-A322-20070502FD74}" type="slidenum">
              <a:rPr lang="en-US" smtClean="0"/>
              <a:t>22</a:t>
            </a:fld>
            <a:endParaRPr lang="en-US"/>
          </a:p>
        </p:txBody>
      </p:sp>
    </p:spTree>
    <p:extLst>
      <p:ext uri="{BB962C8B-B14F-4D97-AF65-F5344CB8AC3E}">
        <p14:creationId xmlns:p14="http://schemas.microsoft.com/office/powerpoint/2010/main" val="177900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both of the implementations using geospatial plots, we concluded that both created similar clusters.</a:t>
            </a:r>
          </a:p>
          <a:p>
            <a:r>
              <a:rPr lang="en-US" dirty="0"/>
              <a:t>Both placed Western countries along with Australia and Japan in the low risk cluster</a:t>
            </a:r>
          </a:p>
          <a:p>
            <a:r>
              <a:rPr lang="en-US" dirty="0"/>
              <a:t>Most of the Asian countries and South American countries were placed in the medium risk cluster and African and some east Asian countries including Afghanistan were placed in the high cluster needing urgent help.</a:t>
            </a:r>
          </a:p>
          <a:p>
            <a:endParaRPr lang="en-US" dirty="0"/>
          </a:p>
          <a:p>
            <a:r>
              <a:rPr lang="en-US" dirty="0"/>
              <a:t>We cannot make a conclusion on which is the better among the two, but we can say that both have made sensible clusters which can be used for decision making.</a:t>
            </a:r>
          </a:p>
        </p:txBody>
      </p:sp>
      <p:sp>
        <p:nvSpPr>
          <p:cNvPr id="4" name="Slide Number Placeholder 3"/>
          <p:cNvSpPr>
            <a:spLocks noGrp="1"/>
          </p:cNvSpPr>
          <p:nvPr>
            <p:ph type="sldNum" sz="quarter" idx="5"/>
          </p:nvPr>
        </p:nvSpPr>
        <p:spPr/>
        <p:txBody>
          <a:bodyPr/>
          <a:lstStyle/>
          <a:p>
            <a:fld id="{04B74387-955B-2C45-A322-20070502FD74}" type="slidenum">
              <a:rPr lang="en-US" smtClean="0"/>
              <a:t>23</a:t>
            </a:fld>
            <a:endParaRPr lang="en-US"/>
          </a:p>
        </p:txBody>
      </p:sp>
    </p:spTree>
    <p:extLst>
      <p:ext uri="{BB962C8B-B14F-4D97-AF65-F5344CB8AC3E}">
        <p14:creationId xmlns:p14="http://schemas.microsoft.com/office/powerpoint/2010/main" val="1599028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4/19/22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4/19/22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Cluster_analysis#Evaluation_and_assessment" TargetMode="External"/><Relationship Id="rId2" Type="http://schemas.openxmlformats.org/officeDocument/2006/relationships/hyperlink" Target="https://www.kaggle.com/code/vikarna/ngo-cluster-analysis" TargetMode="External"/><Relationship Id="rId1" Type="http://schemas.openxmlformats.org/officeDocument/2006/relationships/slideLayout" Target="../slideLayouts/slideLayout2.xml"/><Relationship Id="rId5" Type="http://schemas.openxmlformats.org/officeDocument/2006/relationships/hyperlink" Target="https://www.datanovia.com/en/lessons/highchart-interactive-world-map-in-r/" TargetMode="External"/><Relationship Id="rId4" Type="http://schemas.openxmlformats.org/officeDocument/2006/relationships/hyperlink" Target="https://stackoverflow.com/questions/30261435/r-clustering-silhouette-with-observation-label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code/vikarna/ngo-cluster-analysis/data?select=Country-data.csv"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46262" y="-95249"/>
            <a:ext cx="8676222" cy="3200400"/>
          </a:xfrm>
        </p:spPr>
        <p:txBody>
          <a:bodyPr>
            <a:normAutofit/>
          </a:bodyPr>
          <a:lstStyle/>
          <a:p>
            <a:r>
              <a:rPr lang="en-US" sz="2800" b="1">
                <a:effectLst>
                  <a:glow rad="38100">
                    <a:prstClr val="black">
                      <a:lumMod val="65000"/>
                      <a:lumOff val="35000"/>
                      <a:alpha val="50000"/>
                    </a:prstClr>
                  </a:glow>
                  <a:outerShdw blurRad="28575" dist="31750" dir="13200000" algn="tl" rotWithShape="0">
                    <a:srgbClr val="000000">
                      <a:alpha val="25000"/>
                    </a:srgbClr>
                  </a:outerShdw>
                </a:effectLst>
              </a:rPr>
              <a:t>Unsupervised Learning On Country Data</a:t>
            </a:r>
            <a:endParaRPr lang="en-US" sz="2800" b="1"/>
          </a:p>
        </p:txBody>
      </p:sp>
      <p:sp>
        <p:nvSpPr>
          <p:cNvPr id="3" name="Subtitle 2"/>
          <p:cNvSpPr>
            <a:spLocks noGrp="1"/>
          </p:cNvSpPr>
          <p:nvPr>
            <p:ph type="subTitle" idx="1"/>
          </p:nvPr>
        </p:nvSpPr>
        <p:spPr>
          <a:xfrm>
            <a:off x="1798637" y="3314700"/>
            <a:ext cx="8676222" cy="1905000"/>
          </a:xfrm>
        </p:spPr>
        <p:txBody>
          <a:bodyPr/>
          <a:lstStyle/>
          <a:p>
            <a:r>
              <a:rPr lang="en-US">
                <a:effectLst>
                  <a:glow rad="38100">
                    <a:prstClr val="black">
                      <a:lumMod val="50000"/>
                      <a:lumOff val="50000"/>
                      <a:alpha val="20000"/>
                    </a:prstClr>
                  </a:glow>
                  <a:outerShdw blurRad="44450" dist="12700" dir="13860000" algn="tl" rotWithShape="0">
                    <a:srgbClr val="000000">
                      <a:alpha val="20000"/>
                    </a:srgbClr>
                  </a:outerShdw>
                </a:effectLst>
              </a:rPr>
              <a:t>Taha Bin Amer, Pranav Vinod</a:t>
            </a:r>
          </a:p>
          <a:p>
            <a:r>
              <a:rPr lang="en-US">
                <a:effectLst>
                  <a:glow rad="38100">
                    <a:prstClr val="black">
                      <a:lumMod val="50000"/>
                      <a:lumOff val="50000"/>
                      <a:alpha val="20000"/>
                    </a:prstClr>
                  </a:glow>
                  <a:outerShdw blurRad="44450" dist="12700" dir="13860000" algn="tl" rotWithShape="0">
                    <a:srgbClr val="000000">
                      <a:alpha val="20000"/>
                    </a:srgbClr>
                  </a:outerShdw>
                </a:effectLst>
              </a:rPr>
              <a:t>CIS 490 – Machine Learning</a:t>
            </a:r>
          </a:p>
          <a:p>
            <a:r>
              <a:rPr lang="en-US">
                <a:effectLst>
                  <a:glow rad="38100">
                    <a:prstClr val="black">
                      <a:lumMod val="50000"/>
                      <a:lumOff val="50000"/>
                      <a:alpha val="20000"/>
                    </a:prstClr>
                  </a:glow>
                  <a:outerShdw blurRad="44450" dist="12700" dir="13860000" algn="tl" rotWithShape="0">
                    <a:srgbClr val="000000">
                      <a:alpha val="20000"/>
                    </a:srgbClr>
                  </a:outerShdw>
                </a:effectLst>
              </a:rPr>
              <a:t>University Of Massachusetts Dartmouth</a:t>
            </a:r>
          </a:p>
          <a:p>
            <a:r>
              <a:rPr lang="en-US" sz="1600">
                <a:effectLst>
                  <a:glow rad="38100">
                    <a:prstClr val="black">
                      <a:lumMod val="50000"/>
                      <a:lumOff val="50000"/>
                      <a:alpha val="20000"/>
                    </a:prstClr>
                  </a:glow>
                  <a:outerShdw blurRad="44450" dist="12700" dir="13860000" algn="tl" rotWithShape="0">
                    <a:srgbClr val="000000">
                      <a:alpha val="20000"/>
                    </a:srgbClr>
                  </a:outerShdw>
                </a:effectLst>
              </a:rPr>
              <a:t>18/04/2022</a:t>
            </a:r>
          </a:p>
        </p:txBody>
      </p:sp>
    </p:spTree>
    <p:extLst>
      <p:ext uri="{BB962C8B-B14F-4D97-AF65-F5344CB8AC3E}">
        <p14:creationId xmlns:p14="http://schemas.microsoft.com/office/powerpoint/2010/main" val="2979223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73FA3E-151D-72FF-85F2-C9767CC39D02}"/>
              </a:ext>
            </a:extLst>
          </p:cNvPr>
          <p:cNvSpPr>
            <a:spLocks noGrp="1"/>
          </p:cNvSpPr>
          <p:nvPr>
            <p:ph type="title"/>
          </p:nvPr>
        </p:nvSpPr>
        <p:spPr>
          <a:xfrm>
            <a:off x="8145056" y="619125"/>
            <a:ext cx="3369133" cy="3261851"/>
          </a:xfrm>
        </p:spPr>
        <p:txBody>
          <a:bodyPr vert="horz" lIns="91440" tIns="45720" rIns="91440" bIns="45720" rtlCol="0" anchor="b">
            <a:normAutofit/>
          </a:bodyPr>
          <a:lstStyle/>
          <a:p>
            <a:pPr algn="ctr"/>
            <a:r>
              <a:rPr lang="en-US">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K-Means Using four clusters</a:t>
            </a:r>
          </a:p>
        </p:txBody>
      </p:sp>
      <p:sp>
        <p:nvSpPr>
          <p:cNvPr id="13"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4">
            <a:extLst>
              <a:ext uri="{FF2B5EF4-FFF2-40B4-BE49-F238E27FC236}">
                <a16:creationId xmlns:a16="http://schemas.microsoft.com/office/drawing/2014/main" id="{78A23565-F2A8-FF81-23A9-7EAC3E622284}"/>
              </a:ext>
            </a:extLst>
          </p:cNvPr>
          <p:cNvPicPr>
            <a:picLocks noChangeAspect="1"/>
          </p:cNvPicPr>
          <p:nvPr/>
        </p:nvPicPr>
        <p:blipFill>
          <a:blip r:embed="rId2"/>
          <a:stretch>
            <a:fillRect/>
          </a:stretch>
        </p:blipFill>
        <p:spPr>
          <a:xfrm>
            <a:off x="1142544" y="1215770"/>
            <a:ext cx="5915570" cy="4407099"/>
          </a:xfrm>
          <a:prstGeom prst="rect">
            <a:avLst/>
          </a:prstGeom>
        </p:spPr>
      </p:pic>
    </p:spTree>
    <p:extLst>
      <p:ext uri="{BB962C8B-B14F-4D97-AF65-F5344CB8AC3E}">
        <p14:creationId xmlns:p14="http://schemas.microsoft.com/office/powerpoint/2010/main" val="326660887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4673FA3E-151D-72FF-85F2-C9767CC39D02}"/>
              </a:ext>
            </a:extLst>
          </p:cNvPr>
          <p:cNvSpPr>
            <a:spLocks noGrp="1"/>
          </p:cNvSpPr>
          <p:nvPr>
            <p:ph type="title"/>
          </p:nvPr>
        </p:nvSpPr>
        <p:spPr>
          <a:xfrm>
            <a:off x="8145056" y="619125"/>
            <a:ext cx="3369133" cy="3261851"/>
          </a:xfrm>
        </p:spPr>
        <p:txBody>
          <a:bodyPr vert="horz" lIns="91440" tIns="45720" rIns="91440" bIns="45720" rtlCol="0" anchor="b">
            <a:normAutofit/>
          </a:bodyPr>
          <a:lstStyle/>
          <a:p>
            <a:pPr algn="ctr"/>
            <a:r>
              <a:rPr lang="en-US">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K-Means Using THREE clusters</a:t>
            </a:r>
          </a:p>
        </p:txBody>
      </p:sp>
      <p:sp>
        <p:nvSpPr>
          <p:cNvPr id="13"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 name="Picture 2" descr="Map, scatter chart&#10;&#10;Description automatically generated">
            <a:extLst>
              <a:ext uri="{FF2B5EF4-FFF2-40B4-BE49-F238E27FC236}">
                <a16:creationId xmlns:a16="http://schemas.microsoft.com/office/drawing/2014/main" id="{A3EE455A-2BBB-1C46-05D3-B45216A02928}"/>
              </a:ext>
            </a:extLst>
          </p:cNvPr>
          <p:cNvPicPr>
            <a:picLocks noChangeAspect="1"/>
          </p:cNvPicPr>
          <p:nvPr/>
        </p:nvPicPr>
        <p:blipFill>
          <a:blip r:embed="rId2"/>
          <a:stretch>
            <a:fillRect/>
          </a:stretch>
        </p:blipFill>
        <p:spPr>
          <a:xfrm>
            <a:off x="728858" y="933747"/>
            <a:ext cx="6751528" cy="5086279"/>
          </a:xfrm>
          <a:prstGeom prst="rect">
            <a:avLst/>
          </a:prstGeom>
        </p:spPr>
      </p:pic>
    </p:spTree>
    <p:extLst>
      <p:ext uri="{BB962C8B-B14F-4D97-AF65-F5344CB8AC3E}">
        <p14:creationId xmlns:p14="http://schemas.microsoft.com/office/powerpoint/2010/main" val="150279569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909F5F-95F9-B966-B108-054373F029CB}"/>
              </a:ext>
            </a:extLst>
          </p:cNvPr>
          <p:cNvSpPr>
            <a:spLocks noGrp="1"/>
          </p:cNvSpPr>
          <p:nvPr>
            <p:ph type="title"/>
          </p:nvPr>
        </p:nvSpPr>
        <p:spPr>
          <a:xfrm>
            <a:off x="8268881" y="2486025"/>
            <a:ext cx="3369133" cy="1890251"/>
          </a:xfrm>
        </p:spPr>
        <p:txBody>
          <a:bodyPr vert="horz" lIns="91440" tIns="45720" rIns="91440" bIns="45720" rtlCol="0" anchor="b">
            <a:normAutofit/>
          </a:bodyPr>
          <a:lstStyle/>
          <a:p>
            <a:pPr algn="ctr">
              <a:lnSpc>
                <a:spcPct val="90000"/>
              </a:lnSpc>
            </a:pPr>
            <a:r>
              <a:rPr lang="en-US" sz="2400">
                <a:effectLst>
                  <a:glow rad="38100">
                    <a:schemeClr val="bg1">
                      <a:lumMod val="65000"/>
                      <a:lumOff val="35000"/>
                      <a:alpha val="50000"/>
                    </a:schemeClr>
                  </a:glow>
                  <a:outerShdw blurRad="28575" dist="31750" dir="13200000" algn="tl" rotWithShape="0">
                    <a:srgbClr val="000000">
                      <a:alpha val="25000"/>
                    </a:srgbClr>
                  </a:outerShdw>
                </a:effectLst>
              </a:rPr>
              <a:t>Geospatial plot of countries separated into three clusters</a:t>
            </a:r>
            <a:endParaRPr lang="en-US" sz="2400">
              <a:effectLst>
                <a:glow rad="38100">
                  <a:prstClr val="black">
                    <a:lumMod val="65000"/>
                    <a:lumOff val="35000"/>
                    <a:alpha val="50000"/>
                  </a:prstClr>
                </a:glow>
                <a:outerShdw blurRad="28575" dist="31750" dir="13200000" algn="tl" rotWithShape="0">
                  <a:srgbClr val="000000">
                    <a:alpha val="25000"/>
                  </a:srgbClr>
                </a:outerShdw>
              </a:effectLst>
            </a:endParaRPr>
          </a:p>
        </p:txBody>
      </p:sp>
      <p:pic>
        <p:nvPicPr>
          <p:cNvPr id="3" name="Picture 4" descr="Map&#10;&#10;Description automatically generated">
            <a:extLst>
              <a:ext uri="{FF2B5EF4-FFF2-40B4-BE49-F238E27FC236}">
                <a16:creationId xmlns:a16="http://schemas.microsoft.com/office/drawing/2014/main" id="{1DD2683A-4D3D-1965-3D0B-64291C098680}"/>
              </a:ext>
            </a:extLst>
          </p:cNvPr>
          <p:cNvPicPr>
            <a:picLocks noChangeAspect="1"/>
          </p:cNvPicPr>
          <p:nvPr/>
        </p:nvPicPr>
        <p:blipFill>
          <a:blip r:embed="rId3"/>
          <a:stretch>
            <a:fillRect/>
          </a:stretch>
        </p:blipFill>
        <p:spPr>
          <a:xfrm>
            <a:off x="408315" y="598465"/>
            <a:ext cx="7668138" cy="573143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67469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C15E5-42FE-CBBC-20D7-CF45EB61AF91}"/>
              </a:ext>
            </a:extLst>
          </p:cNvPr>
          <p:cNvSpPr>
            <a:spLocks noGrp="1"/>
          </p:cNvSpPr>
          <p:nvPr>
            <p:ph type="title"/>
          </p:nvPr>
        </p:nvSpPr>
        <p:spPr>
          <a:xfrm>
            <a:off x="6477615" y="2314575"/>
            <a:ext cx="5122606" cy="1905000"/>
          </a:xfrm>
        </p:spPr>
        <p:txBody>
          <a:bodyPr vert="horz" lIns="91440" tIns="45720" rIns="91440" bIns="45720" rtlCol="0">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Hierarchical Clustering</a:t>
            </a:r>
            <a:endParaRPr lang="en-US" sz="4800">
              <a:effectLst>
                <a:glow rad="38100">
                  <a:prstClr val="black">
                    <a:lumMod val="65000"/>
                    <a:lumOff val="35000"/>
                    <a:alpha val="50000"/>
                  </a:prstClr>
                </a:glow>
                <a:outerShdw blurRad="28575" dist="31750" dir="13200000" algn="tl" rotWithShape="0">
                  <a:srgbClr val="000000">
                    <a:alpha val="25000"/>
                  </a:srgbClr>
                </a:outerShdw>
              </a:effectLst>
            </a:endParaRPr>
          </a:p>
        </p:txBody>
      </p:sp>
      <p:pic>
        <p:nvPicPr>
          <p:cNvPr id="9" name="Picture 9" descr="Diagram&#10;&#10;Description automatically generated">
            <a:extLst>
              <a:ext uri="{FF2B5EF4-FFF2-40B4-BE49-F238E27FC236}">
                <a16:creationId xmlns:a16="http://schemas.microsoft.com/office/drawing/2014/main" id="{7630013C-3008-EACE-C5CD-1536E0127DE2}"/>
              </a:ext>
            </a:extLst>
          </p:cNvPr>
          <p:cNvPicPr>
            <a:picLocks noChangeAspect="1"/>
          </p:cNvPicPr>
          <p:nvPr/>
        </p:nvPicPr>
        <p:blipFill>
          <a:blip r:embed="rId4"/>
          <a:stretch>
            <a:fillRect/>
          </a:stretch>
        </p:blipFill>
        <p:spPr>
          <a:xfrm>
            <a:off x="523542" y="206956"/>
            <a:ext cx="4928926" cy="64478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45461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1" name="Rectangle 18">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B21E2-ACE4-A63D-DF7C-785D15C04F98}"/>
              </a:ext>
            </a:extLst>
          </p:cNvPr>
          <p:cNvSpPr>
            <a:spLocks noGrp="1"/>
          </p:cNvSpPr>
          <p:nvPr>
            <p:ph type="title"/>
          </p:nvPr>
        </p:nvSpPr>
        <p:spPr>
          <a:xfrm>
            <a:off x="428628" y="609600"/>
            <a:ext cx="7995285" cy="533810"/>
          </a:xfrm>
        </p:spPr>
        <p:txBody>
          <a:bodyPr>
            <a:normAutofit/>
          </a:bodyPr>
          <a:lstStyle/>
          <a:p>
            <a:r>
              <a:rPr lang="en-US" sz="2800">
                <a:effectLst>
                  <a:glow rad="38100">
                    <a:prstClr val="black">
                      <a:lumMod val="65000"/>
                      <a:lumOff val="35000"/>
                      <a:alpha val="40000"/>
                    </a:prstClr>
                  </a:glow>
                  <a:outerShdw blurRad="28575" dist="38100" dir="14040000" algn="tl" rotWithShape="0">
                    <a:srgbClr val="000000">
                      <a:alpha val="25000"/>
                    </a:srgbClr>
                  </a:outerShdw>
                </a:effectLst>
              </a:rPr>
              <a:t>Output From Hierarchical Clustering</a:t>
            </a:r>
          </a:p>
        </p:txBody>
      </p:sp>
      <p:pic>
        <p:nvPicPr>
          <p:cNvPr id="5" name="Picture 5" descr="Chart&#10;&#10;Description automatically generated">
            <a:extLst>
              <a:ext uri="{FF2B5EF4-FFF2-40B4-BE49-F238E27FC236}">
                <a16:creationId xmlns:a16="http://schemas.microsoft.com/office/drawing/2014/main" id="{845B1B34-C027-59BE-206F-5B6B1844CA38}"/>
              </a:ext>
            </a:extLst>
          </p:cNvPr>
          <p:cNvPicPr>
            <a:picLocks noChangeAspect="1"/>
          </p:cNvPicPr>
          <p:nvPr/>
        </p:nvPicPr>
        <p:blipFill rotWithShape="1">
          <a:blip r:embed="rId4"/>
          <a:srcRect t="239" r="-4" b="1409"/>
          <a:stretch/>
        </p:blipFill>
        <p:spPr>
          <a:xfrm>
            <a:off x="581027" y="1139984"/>
            <a:ext cx="4598221" cy="36684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Picture 4" descr="Chart, line chart&#10;&#10;Description automatically generated">
            <a:extLst>
              <a:ext uri="{FF2B5EF4-FFF2-40B4-BE49-F238E27FC236}">
                <a16:creationId xmlns:a16="http://schemas.microsoft.com/office/drawing/2014/main" id="{0D9F4F38-DFDC-9C5F-477E-92B3C694A6E1}"/>
              </a:ext>
            </a:extLst>
          </p:cNvPr>
          <p:cNvPicPr>
            <a:picLocks noChangeAspect="1"/>
          </p:cNvPicPr>
          <p:nvPr/>
        </p:nvPicPr>
        <p:blipFill rotWithShape="1">
          <a:blip r:embed="rId5"/>
          <a:srcRect t="918" r="1" b="2415"/>
          <a:stretch/>
        </p:blipFill>
        <p:spPr>
          <a:xfrm>
            <a:off x="7184795" y="1216184"/>
            <a:ext cx="4556760" cy="3630387"/>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83379CAA-4CB4-FA41-BF44-9F13CF8A3223}"/>
              </a:ext>
            </a:extLst>
          </p:cNvPr>
          <p:cNvPicPr>
            <a:picLocks noChangeAspect="1"/>
          </p:cNvPicPr>
          <p:nvPr/>
        </p:nvPicPr>
        <p:blipFill>
          <a:blip r:embed="rId6"/>
          <a:stretch>
            <a:fillRect/>
          </a:stretch>
        </p:blipFill>
        <p:spPr>
          <a:xfrm>
            <a:off x="1009650" y="5204585"/>
            <a:ext cx="10172700" cy="1219200"/>
          </a:xfrm>
          <a:prstGeom prst="rect">
            <a:avLst/>
          </a:prstGeom>
        </p:spPr>
      </p:pic>
    </p:spTree>
    <p:extLst>
      <p:ext uri="{BB962C8B-B14F-4D97-AF65-F5344CB8AC3E}">
        <p14:creationId xmlns:p14="http://schemas.microsoft.com/office/powerpoint/2010/main" val="686439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6703-E68E-6652-58AE-383A2CFC5A58}"/>
              </a:ext>
            </a:extLst>
          </p:cNvPr>
          <p:cNvSpPr>
            <a:spLocks noGrp="1"/>
          </p:cNvSpPr>
          <p:nvPr>
            <p:ph type="title"/>
          </p:nvPr>
        </p:nvSpPr>
        <p:spPr>
          <a:xfrm>
            <a:off x="7640231" y="2533650"/>
            <a:ext cx="3950158" cy="1052051"/>
          </a:xfrm>
        </p:spPr>
        <p:txBody>
          <a:bodyPr vert="horz" lIns="91440" tIns="45720" rIns="91440" bIns="45720" rtlCol="0" anchor="b">
            <a:normAutofit/>
          </a:bodyPr>
          <a:lstStyle/>
          <a:p>
            <a:pPr algn="ctr"/>
            <a:r>
              <a:rPr lang="en-US" sz="2000">
                <a:effectLst>
                  <a:glow rad="38100">
                    <a:schemeClr val="bg1">
                      <a:lumMod val="65000"/>
                      <a:lumOff val="35000"/>
                      <a:alpha val="50000"/>
                    </a:schemeClr>
                  </a:glow>
                  <a:outerShdw blurRad="28575" dist="31750" dir="13200000" algn="tl" rotWithShape="0">
                    <a:srgbClr val="000000">
                      <a:alpha val="25000"/>
                    </a:srgbClr>
                  </a:outerShdw>
                </a:effectLst>
              </a:rPr>
              <a:t>Geospatial Map using hierarchical Clustering</a:t>
            </a:r>
          </a:p>
        </p:txBody>
      </p:sp>
      <p:pic>
        <p:nvPicPr>
          <p:cNvPr id="6" name="Picture 6" descr="Map&#10;&#10;Description automatically generated">
            <a:extLst>
              <a:ext uri="{FF2B5EF4-FFF2-40B4-BE49-F238E27FC236}">
                <a16:creationId xmlns:a16="http://schemas.microsoft.com/office/drawing/2014/main" id="{1F26CAF4-B4E4-D87D-3C8C-BE3E0DABCE6B}"/>
              </a:ext>
            </a:extLst>
          </p:cNvPr>
          <p:cNvPicPr>
            <a:picLocks noChangeAspect="1"/>
          </p:cNvPicPr>
          <p:nvPr/>
        </p:nvPicPr>
        <p:blipFill>
          <a:blip r:embed="rId4"/>
          <a:stretch>
            <a:fillRect/>
          </a:stretch>
        </p:blipFill>
        <p:spPr>
          <a:xfrm>
            <a:off x="638175" y="581661"/>
            <a:ext cx="7058025" cy="5780403"/>
          </a:xfrm>
          <a:prstGeom prst="rect">
            <a:avLst/>
          </a:prstGeom>
        </p:spPr>
      </p:pic>
    </p:spTree>
    <p:extLst>
      <p:ext uri="{BB962C8B-B14F-4D97-AF65-F5344CB8AC3E}">
        <p14:creationId xmlns:p14="http://schemas.microsoft.com/office/powerpoint/2010/main" val="91591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6363-C2D2-969C-03F6-14C3F6069492}"/>
              </a:ext>
            </a:extLst>
          </p:cNvPr>
          <p:cNvSpPr>
            <a:spLocks noGrp="1"/>
          </p:cNvSpPr>
          <p:nvPr>
            <p:ph type="title"/>
          </p:nvPr>
        </p:nvSpPr>
        <p:spPr>
          <a:xfrm>
            <a:off x="1751012" y="4363271"/>
            <a:ext cx="8676222" cy="1066801"/>
          </a:xfrm>
        </p:spPr>
        <p:txBody>
          <a:bodyPr vert="horz" lIns="91440" tIns="45720" rIns="91440" bIns="45720" rtlCol="0" anchor="b">
            <a:normAutofit/>
          </a:bodyPr>
          <a:lstStyle/>
          <a:p>
            <a:pPr algn="ctr">
              <a:lnSpc>
                <a:spcPct val="90000"/>
              </a:lnSpc>
            </a:pP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Principal component Analysis</a:t>
            </a:r>
          </a:p>
        </p:txBody>
      </p:sp>
      <p:pic>
        <p:nvPicPr>
          <p:cNvPr id="5" name="Content Placeholder 4" descr="Text&#10;&#10;Description automatically generated">
            <a:extLst>
              <a:ext uri="{FF2B5EF4-FFF2-40B4-BE49-F238E27FC236}">
                <a16:creationId xmlns:a16="http://schemas.microsoft.com/office/drawing/2014/main" id="{2C96B81E-55F6-D8D5-9026-0092E5176C5A}"/>
              </a:ext>
            </a:extLst>
          </p:cNvPr>
          <p:cNvPicPr>
            <a:picLocks noChangeAspect="1"/>
          </p:cNvPicPr>
          <p:nvPr/>
        </p:nvPicPr>
        <p:blipFill>
          <a:blip r:embed="rId4"/>
          <a:stretch>
            <a:fillRect/>
          </a:stretch>
        </p:blipFill>
        <p:spPr>
          <a:xfrm>
            <a:off x="3975103" y="1678442"/>
            <a:ext cx="7520121" cy="163410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3" name="Picture 3" descr="Diagram&#10;&#10;Description automatically generated">
            <a:extLst>
              <a:ext uri="{FF2B5EF4-FFF2-40B4-BE49-F238E27FC236}">
                <a16:creationId xmlns:a16="http://schemas.microsoft.com/office/drawing/2014/main" id="{5976FCB3-4575-5AC1-E5B8-B85EE2086025}"/>
              </a:ext>
            </a:extLst>
          </p:cNvPr>
          <p:cNvPicPr>
            <a:picLocks noChangeAspect="1"/>
          </p:cNvPicPr>
          <p:nvPr/>
        </p:nvPicPr>
        <p:blipFill>
          <a:blip r:embed="rId5"/>
          <a:stretch>
            <a:fillRect/>
          </a:stretch>
        </p:blipFill>
        <p:spPr>
          <a:xfrm>
            <a:off x="569232" y="985060"/>
            <a:ext cx="3261632" cy="36759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188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B7992-4A9F-9DB0-0351-1706FB2E5D57}"/>
              </a:ext>
            </a:extLst>
          </p:cNvPr>
          <p:cNvSpPr>
            <a:spLocks noGrp="1"/>
          </p:cNvSpPr>
          <p:nvPr>
            <p:ph type="title"/>
          </p:nvPr>
        </p:nvSpPr>
        <p:spPr>
          <a:xfrm>
            <a:off x="1143000" y="609599"/>
            <a:ext cx="6132446" cy="2009775"/>
          </a:xfrm>
        </p:spPr>
        <p:txBody>
          <a:bodyPr vert="horz" lIns="91440" tIns="45720" rIns="91440" bIns="45720" rtlCol="0">
            <a:normAutofit/>
          </a:bodyPr>
          <a:lstStyle/>
          <a:p>
            <a:pPr algn="ctr"/>
            <a:r>
              <a:rPr lang="en-US">
                <a:effectLst>
                  <a:glow rad="38100">
                    <a:schemeClr val="bg1">
                      <a:lumMod val="65000"/>
                      <a:lumOff val="35000"/>
                      <a:alpha val="50000"/>
                    </a:schemeClr>
                  </a:glow>
                  <a:outerShdw blurRad="28575" dist="31750" dir="13200000" algn="tl" rotWithShape="0">
                    <a:srgbClr val="000000">
                      <a:alpha val="25000"/>
                    </a:srgbClr>
                  </a:outerShdw>
                </a:effectLst>
              </a:rPr>
              <a:t>PCA Output</a:t>
            </a:r>
          </a:p>
        </p:txBody>
      </p:sp>
      <p:pic>
        <p:nvPicPr>
          <p:cNvPr id="5" name="Picture 5" descr="Chart, scatter chart&#10;&#10;Description automatically generated">
            <a:extLst>
              <a:ext uri="{FF2B5EF4-FFF2-40B4-BE49-F238E27FC236}">
                <a16:creationId xmlns:a16="http://schemas.microsoft.com/office/drawing/2014/main" id="{0AA80C39-22EE-6800-749E-828951399C18}"/>
              </a:ext>
            </a:extLst>
          </p:cNvPr>
          <p:cNvPicPr>
            <a:picLocks noChangeAspect="1"/>
          </p:cNvPicPr>
          <p:nvPr/>
        </p:nvPicPr>
        <p:blipFill>
          <a:blip r:embed="rId4"/>
          <a:stretch>
            <a:fillRect/>
          </a:stretch>
        </p:blipFill>
        <p:spPr>
          <a:xfrm>
            <a:off x="334736" y="1328965"/>
            <a:ext cx="5577857" cy="4534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3" descr="Chart, scatter chart&#10;&#10;Description automatically generated">
            <a:extLst>
              <a:ext uri="{FF2B5EF4-FFF2-40B4-BE49-F238E27FC236}">
                <a16:creationId xmlns:a16="http://schemas.microsoft.com/office/drawing/2014/main" id="{AB3D9E64-78D3-6FE3-4521-062860E92013}"/>
              </a:ext>
            </a:extLst>
          </p:cNvPr>
          <p:cNvPicPr>
            <a:picLocks noChangeAspect="1"/>
          </p:cNvPicPr>
          <p:nvPr/>
        </p:nvPicPr>
        <p:blipFill>
          <a:blip r:embed="rId5"/>
          <a:stretch>
            <a:fillRect/>
          </a:stretch>
        </p:blipFill>
        <p:spPr>
          <a:xfrm>
            <a:off x="6061075" y="1329158"/>
            <a:ext cx="5638800" cy="4537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itle 1">
            <a:extLst>
              <a:ext uri="{FF2B5EF4-FFF2-40B4-BE49-F238E27FC236}">
                <a16:creationId xmlns:a16="http://schemas.microsoft.com/office/drawing/2014/main" id="{DECD058C-1EFA-DEE0-2B26-B77E5A64A122}"/>
              </a:ext>
            </a:extLst>
          </p:cNvPr>
          <p:cNvSpPr txBox="1">
            <a:spLocks/>
          </p:cNvSpPr>
          <p:nvPr/>
        </p:nvSpPr>
        <p:spPr>
          <a:xfrm>
            <a:off x="-1588" y="77021"/>
            <a:ext cx="8285697" cy="1066801"/>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US" sz="2800">
                <a:effectLst>
                  <a:glow rad="38100">
                    <a:schemeClr val="bg1">
                      <a:lumMod val="65000"/>
                      <a:lumOff val="35000"/>
                      <a:alpha val="50000"/>
                    </a:schemeClr>
                  </a:glow>
                  <a:outerShdw blurRad="28575" dist="31750" dir="13200000" algn="tl" rotWithShape="0">
                    <a:srgbClr val="000000">
                      <a:alpha val="25000"/>
                    </a:srgbClr>
                  </a:outerShdw>
                </a:effectLst>
              </a:rPr>
              <a:t>Principal component Analysis (CONTD.)</a:t>
            </a:r>
            <a:endParaRPr lang="en-US" sz="2800">
              <a:effectLst>
                <a:glow rad="38100">
                  <a:prstClr val="black">
                    <a:lumMod val="65000"/>
                    <a:lumOff val="35000"/>
                    <a:alpha val="50000"/>
                  </a:prstClr>
                </a:glow>
                <a:outerShdw blurRad="28575" dist="31750" dir="13200000" algn="tl" rotWithShape="0">
                  <a:srgbClr val="000000">
                    <a:alpha val="25000"/>
                  </a:srgbClr>
                </a:outerShdw>
              </a:effectLst>
            </a:endParaRPr>
          </a:p>
        </p:txBody>
      </p:sp>
    </p:spTree>
    <p:extLst>
      <p:ext uri="{BB962C8B-B14F-4D97-AF65-F5344CB8AC3E}">
        <p14:creationId xmlns:p14="http://schemas.microsoft.com/office/powerpoint/2010/main" val="1296692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5B6C-B512-B9CE-07B4-B92590C1A6F8}"/>
              </a:ext>
            </a:extLst>
          </p:cNvPr>
          <p:cNvSpPr>
            <a:spLocks noGrp="1"/>
          </p:cNvSpPr>
          <p:nvPr>
            <p:ph type="title"/>
          </p:nvPr>
        </p:nvSpPr>
        <p:spPr>
          <a:xfrm>
            <a:off x="188913" y="609600"/>
            <a:ext cx="9515473" cy="523875"/>
          </a:xfrm>
        </p:spPr>
        <p:txBody>
          <a:bodyPr>
            <a:noAutofit/>
          </a:bodyPr>
          <a:lstStyle/>
          <a:p>
            <a:r>
              <a:rPr lang="en-US" sz="2400">
                <a:effectLst>
                  <a:glow rad="38100">
                    <a:prstClr val="black">
                      <a:lumMod val="65000"/>
                      <a:lumOff val="35000"/>
                      <a:alpha val="40000"/>
                    </a:prstClr>
                  </a:glow>
                  <a:outerShdw blurRad="28575" dist="38100" dir="14040000" algn="tl" rotWithShape="0">
                    <a:srgbClr val="000000">
                      <a:alpha val="25000"/>
                    </a:srgbClr>
                  </a:outerShdw>
                </a:effectLst>
              </a:rPr>
              <a:t>K-Means after doing principal component analysis</a:t>
            </a:r>
            <a:endParaRPr lang="en-US" sz="2400"/>
          </a:p>
        </p:txBody>
      </p:sp>
      <p:pic>
        <p:nvPicPr>
          <p:cNvPr id="4" name="Picture 4" descr="Chart&#10;&#10;Description automatically generated">
            <a:extLst>
              <a:ext uri="{FF2B5EF4-FFF2-40B4-BE49-F238E27FC236}">
                <a16:creationId xmlns:a16="http://schemas.microsoft.com/office/drawing/2014/main" id="{C74756E4-BE4F-3DEB-97BA-3915E70BA5BE}"/>
              </a:ext>
            </a:extLst>
          </p:cNvPr>
          <p:cNvPicPr>
            <a:picLocks noChangeAspect="1"/>
          </p:cNvPicPr>
          <p:nvPr/>
        </p:nvPicPr>
        <p:blipFill>
          <a:blip r:embed="rId2"/>
          <a:stretch>
            <a:fillRect/>
          </a:stretch>
        </p:blipFill>
        <p:spPr>
          <a:xfrm>
            <a:off x="255870" y="4016027"/>
            <a:ext cx="3133725" cy="2381250"/>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BF627B58-58CD-24FE-1EC2-21D3EC39B779}"/>
              </a:ext>
            </a:extLst>
          </p:cNvPr>
          <p:cNvPicPr>
            <a:picLocks noChangeAspect="1"/>
          </p:cNvPicPr>
          <p:nvPr/>
        </p:nvPicPr>
        <p:blipFill>
          <a:blip r:embed="rId3"/>
          <a:stretch>
            <a:fillRect/>
          </a:stretch>
        </p:blipFill>
        <p:spPr>
          <a:xfrm>
            <a:off x="3439177" y="2821046"/>
            <a:ext cx="2781300" cy="2056586"/>
          </a:xfrm>
          <a:prstGeom prst="rect">
            <a:avLst/>
          </a:prstGeom>
        </p:spPr>
      </p:pic>
      <p:sp>
        <p:nvSpPr>
          <p:cNvPr id="8" name="Title 1">
            <a:extLst>
              <a:ext uri="{FF2B5EF4-FFF2-40B4-BE49-F238E27FC236}">
                <a16:creationId xmlns:a16="http://schemas.microsoft.com/office/drawing/2014/main" id="{0FAEB06A-8454-C4C1-F7F5-05DEA8676DFD}"/>
              </a:ext>
            </a:extLst>
          </p:cNvPr>
          <p:cNvSpPr txBox="1">
            <a:spLocks/>
          </p:cNvSpPr>
          <p:nvPr/>
        </p:nvSpPr>
        <p:spPr>
          <a:xfrm>
            <a:off x="-258762" y="5924550"/>
            <a:ext cx="4000498" cy="523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a:solidFill>
                  <a:schemeClr val="bg1"/>
                </a:solidFill>
                <a:effectLst>
                  <a:glow rad="38100">
                    <a:prstClr val="black">
                      <a:lumMod val="65000"/>
                      <a:lumOff val="35000"/>
                      <a:alpha val="40000"/>
                    </a:prstClr>
                  </a:glow>
                  <a:outerShdw blurRad="28575" dist="38100" dir="14040000" algn="tl" rotWithShape="0">
                    <a:srgbClr val="000000">
                      <a:alpha val="25000"/>
                    </a:srgbClr>
                  </a:outerShdw>
                </a:effectLst>
              </a:rPr>
              <a:t>Total Number of PCs: 4</a:t>
            </a:r>
          </a:p>
        </p:txBody>
      </p:sp>
      <p:sp>
        <p:nvSpPr>
          <p:cNvPr id="9" name="Title 1">
            <a:extLst>
              <a:ext uri="{FF2B5EF4-FFF2-40B4-BE49-F238E27FC236}">
                <a16:creationId xmlns:a16="http://schemas.microsoft.com/office/drawing/2014/main" id="{B8633249-1E65-0A00-1CC2-4084195D371B}"/>
              </a:ext>
            </a:extLst>
          </p:cNvPr>
          <p:cNvSpPr txBox="1">
            <a:spLocks/>
          </p:cNvSpPr>
          <p:nvPr/>
        </p:nvSpPr>
        <p:spPr>
          <a:xfrm>
            <a:off x="2827339" y="4429124"/>
            <a:ext cx="4000498" cy="5238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a:solidFill>
                  <a:schemeClr val="bg1"/>
                </a:solidFill>
                <a:effectLst>
                  <a:glow rad="38100">
                    <a:prstClr val="black">
                      <a:lumMod val="65000"/>
                      <a:lumOff val="35000"/>
                      <a:alpha val="40000"/>
                    </a:prstClr>
                  </a:glow>
                  <a:outerShdw blurRad="28575" dist="38100" dir="14040000" algn="tl" rotWithShape="0">
                    <a:srgbClr val="000000">
                      <a:alpha val="25000"/>
                    </a:srgbClr>
                  </a:outerShdw>
                </a:effectLst>
              </a:rPr>
              <a:t>Total Number of PCs: 5</a:t>
            </a:r>
          </a:p>
        </p:txBody>
      </p:sp>
      <p:pic>
        <p:nvPicPr>
          <p:cNvPr id="10" name="Picture 10" descr="Chart, scatter chart&#10;&#10;Description automatically generated">
            <a:extLst>
              <a:ext uri="{FF2B5EF4-FFF2-40B4-BE49-F238E27FC236}">
                <a16:creationId xmlns:a16="http://schemas.microsoft.com/office/drawing/2014/main" id="{DA7B7F77-40AC-8C54-B7DD-21E41241DC5F}"/>
              </a:ext>
            </a:extLst>
          </p:cNvPr>
          <p:cNvPicPr>
            <a:picLocks noChangeAspect="1"/>
          </p:cNvPicPr>
          <p:nvPr/>
        </p:nvPicPr>
        <p:blipFill>
          <a:blip r:embed="rId4"/>
          <a:stretch>
            <a:fillRect/>
          </a:stretch>
        </p:blipFill>
        <p:spPr>
          <a:xfrm>
            <a:off x="257175" y="1352550"/>
            <a:ext cx="3028950" cy="2247900"/>
          </a:xfrm>
          <a:prstGeom prst="rect">
            <a:avLst/>
          </a:prstGeom>
        </p:spPr>
      </p:pic>
      <p:sp>
        <p:nvSpPr>
          <p:cNvPr id="11" name="Title 1">
            <a:extLst>
              <a:ext uri="{FF2B5EF4-FFF2-40B4-BE49-F238E27FC236}">
                <a16:creationId xmlns:a16="http://schemas.microsoft.com/office/drawing/2014/main" id="{F79CADCF-B049-9190-FA84-9C0E0C83A0B3}"/>
              </a:ext>
            </a:extLst>
          </p:cNvPr>
          <p:cNvSpPr txBox="1">
            <a:spLocks/>
          </p:cNvSpPr>
          <p:nvPr/>
        </p:nvSpPr>
        <p:spPr>
          <a:xfrm>
            <a:off x="255588" y="3267074"/>
            <a:ext cx="2981323" cy="3905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a:solidFill>
                  <a:schemeClr val="bg1"/>
                </a:solidFill>
                <a:effectLst>
                  <a:glow rad="38100">
                    <a:prstClr val="black">
                      <a:lumMod val="65000"/>
                      <a:lumOff val="35000"/>
                      <a:alpha val="40000"/>
                    </a:prstClr>
                  </a:glow>
                  <a:outerShdw blurRad="28575" dist="38100" dir="14040000" algn="tl" rotWithShape="0">
                    <a:srgbClr val="000000">
                      <a:alpha val="25000"/>
                    </a:srgbClr>
                  </a:outerShdw>
                </a:effectLst>
              </a:rPr>
              <a:t>Total Number of PCs: 3</a:t>
            </a:r>
          </a:p>
        </p:txBody>
      </p:sp>
      <p:graphicFrame>
        <p:nvGraphicFramePr>
          <p:cNvPr id="15" name="Table 4">
            <a:extLst>
              <a:ext uri="{FF2B5EF4-FFF2-40B4-BE49-F238E27FC236}">
                <a16:creationId xmlns:a16="http://schemas.microsoft.com/office/drawing/2014/main" id="{7746A849-B17C-C49C-E159-9298116A2213}"/>
              </a:ext>
            </a:extLst>
          </p:cNvPr>
          <p:cNvGraphicFramePr>
            <a:graphicFrameLocks noGrp="1"/>
          </p:cNvGraphicFramePr>
          <p:nvPr>
            <p:extLst>
              <p:ext uri="{D42A27DB-BD31-4B8C-83A1-F6EECF244321}">
                <p14:modId xmlns:p14="http://schemas.microsoft.com/office/powerpoint/2010/main" val="220967929"/>
              </p:ext>
            </p:extLst>
          </p:nvPr>
        </p:nvGraphicFramePr>
        <p:xfrm>
          <a:off x="6343650" y="2695575"/>
          <a:ext cx="5760717" cy="2293600"/>
        </p:xfrm>
        <a:graphic>
          <a:graphicData uri="http://schemas.openxmlformats.org/drawingml/2006/table">
            <a:tbl>
              <a:tblPr firstRow="1" bandRow="1">
                <a:tableStyleId>{5C22544A-7EE6-4342-B048-85BDC9FD1C3A}</a:tableStyleId>
              </a:tblPr>
              <a:tblGrid>
                <a:gridCol w="2462007">
                  <a:extLst>
                    <a:ext uri="{9D8B030D-6E8A-4147-A177-3AD203B41FA5}">
                      <a16:colId xmlns:a16="http://schemas.microsoft.com/office/drawing/2014/main" val="2182062378"/>
                    </a:ext>
                  </a:extLst>
                </a:gridCol>
                <a:gridCol w="1099570">
                  <a:extLst>
                    <a:ext uri="{9D8B030D-6E8A-4147-A177-3AD203B41FA5}">
                      <a16:colId xmlns:a16="http://schemas.microsoft.com/office/drawing/2014/main" val="3840719413"/>
                    </a:ext>
                  </a:extLst>
                </a:gridCol>
                <a:gridCol w="1099570">
                  <a:extLst>
                    <a:ext uri="{9D8B030D-6E8A-4147-A177-3AD203B41FA5}">
                      <a16:colId xmlns:a16="http://schemas.microsoft.com/office/drawing/2014/main" val="2612960641"/>
                    </a:ext>
                  </a:extLst>
                </a:gridCol>
                <a:gridCol w="1099570">
                  <a:extLst>
                    <a:ext uri="{9D8B030D-6E8A-4147-A177-3AD203B41FA5}">
                      <a16:colId xmlns:a16="http://schemas.microsoft.com/office/drawing/2014/main" val="2061286737"/>
                    </a:ext>
                  </a:extLst>
                </a:gridCol>
              </a:tblGrid>
              <a:tr h="494709">
                <a:tc>
                  <a:txBody>
                    <a:bodyPr/>
                    <a:lstStyle/>
                    <a:p>
                      <a:endParaRPr lang="en-US" sz="2800"/>
                    </a:p>
                  </a:txBody>
                  <a:tcPr marL="141729" marR="141729" marT="70864" marB="70864"/>
                </a:tc>
                <a:tc>
                  <a:txBody>
                    <a:bodyPr/>
                    <a:lstStyle/>
                    <a:p>
                      <a:r>
                        <a:rPr lang="en-US" sz="2800"/>
                        <a:t>3 PC</a:t>
                      </a:r>
                    </a:p>
                  </a:txBody>
                  <a:tcPr marL="141729" marR="141729" marT="70864" marB="70864"/>
                </a:tc>
                <a:tc>
                  <a:txBody>
                    <a:bodyPr/>
                    <a:lstStyle/>
                    <a:p>
                      <a:r>
                        <a:rPr lang="en-US" sz="2800"/>
                        <a:t>4 PC</a:t>
                      </a:r>
                    </a:p>
                  </a:txBody>
                  <a:tcPr marL="141729" marR="141729" marT="70864" marB="70864"/>
                </a:tc>
                <a:tc>
                  <a:txBody>
                    <a:bodyPr/>
                    <a:lstStyle/>
                    <a:p>
                      <a:r>
                        <a:rPr lang="en-US" sz="2800"/>
                        <a:t>5 PC</a:t>
                      </a:r>
                    </a:p>
                  </a:txBody>
                  <a:tcPr marL="141729" marR="141729" marT="70864" marB="70864"/>
                </a:tc>
                <a:extLst>
                  <a:ext uri="{0D108BD9-81ED-4DB2-BD59-A6C34878D82A}">
                    <a16:rowId xmlns:a16="http://schemas.microsoft.com/office/drawing/2014/main" val="3269118366"/>
                  </a:ext>
                </a:extLst>
              </a:tr>
              <a:tr h="360726">
                <a:tc>
                  <a:txBody>
                    <a:bodyPr/>
                    <a:lstStyle/>
                    <a:p>
                      <a:r>
                        <a:rPr lang="en-US" sz="1400"/>
                        <a:t>% of variance explained</a:t>
                      </a:r>
                    </a:p>
                  </a:txBody>
                  <a:tcPr marL="141729" marR="141729" marT="70864" marB="70864"/>
                </a:tc>
                <a:tc>
                  <a:txBody>
                    <a:bodyPr/>
                    <a:lstStyle/>
                    <a:p>
                      <a:r>
                        <a:rPr lang="en-US" sz="1800"/>
                        <a:t>76.13</a:t>
                      </a:r>
                    </a:p>
                  </a:txBody>
                  <a:tcPr marL="141729" marR="141729" marT="70864" marB="70864"/>
                </a:tc>
                <a:tc>
                  <a:txBody>
                    <a:bodyPr/>
                    <a:lstStyle/>
                    <a:p>
                      <a:r>
                        <a:rPr lang="en-US" sz="1800"/>
                        <a:t>87.2</a:t>
                      </a:r>
                    </a:p>
                  </a:txBody>
                  <a:tcPr marL="141729" marR="141729" marT="70864" marB="70864"/>
                </a:tc>
                <a:tc>
                  <a:txBody>
                    <a:bodyPr/>
                    <a:lstStyle/>
                    <a:p>
                      <a:r>
                        <a:rPr lang="en-US" sz="1800"/>
                        <a:t>94.53</a:t>
                      </a:r>
                    </a:p>
                  </a:txBody>
                  <a:tcPr marL="141729" marR="141729" marT="70864" marB="70864"/>
                </a:tc>
                <a:extLst>
                  <a:ext uri="{0D108BD9-81ED-4DB2-BD59-A6C34878D82A}">
                    <a16:rowId xmlns:a16="http://schemas.microsoft.com/office/drawing/2014/main" val="1008645732"/>
                  </a:ext>
                </a:extLst>
              </a:tr>
              <a:tr h="350418">
                <a:tc>
                  <a:txBody>
                    <a:bodyPr/>
                    <a:lstStyle/>
                    <a:p>
                      <a:r>
                        <a:rPr lang="en-US" sz="1600"/>
                        <a:t># of clusters</a:t>
                      </a:r>
                    </a:p>
                  </a:txBody>
                  <a:tcPr marL="141729" marR="141729" marT="70864" marB="70864"/>
                </a:tc>
                <a:tc>
                  <a:txBody>
                    <a:bodyPr/>
                    <a:lstStyle/>
                    <a:p>
                      <a:r>
                        <a:rPr lang="en-US" sz="1800"/>
                        <a:t>3</a:t>
                      </a:r>
                    </a:p>
                  </a:txBody>
                  <a:tcPr marL="141729" marR="141729" marT="70864" marB="70864"/>
                </a:tc>
                <a:tc>
                  <a:txBody>
                    <a:bodyPr/>
                    <a:lstStyle/>
                    <a:p>
                      <a:r>
                        <a:rPr lang="en-US" sz="1800"/>
                        <a:t>3</a:t>
                      </a:r>
                    </a:p>
                  </a:txBody>
                  <a:tcPr marL="141729" marR="141729" marT="70864" marB="70864"/>
                </a:tc>
                <a:tc>
                  <a:txBody>
                    <a:bodyPr/>
                    <a:lstStyle/>
                    <a:p>
                      <a:r>
                        <a:rPr lang="en-US" sz="1800"/>
                        <a:t>3</a:t>
                      </a:r>
                    </a:p>
                  </a:txBody>
                  <a:tcPr marL="141729" marR="141729" marT="70864" marB="70864"/>
                </a:tc>
                <a:extLst>
                  <a:ext uri="{0D108BD9-81ED-4DB2-BD59-A6C34878D82A}">
                    <a16:rowId xmlns:a16="http://schemas.microsoft.com/office/drawing/2014/main" val="3865361590"/>
                  </a:ext>
                </a:extLst>
              </a:tr>
              <a:tr h="391645">
                <a:tc>
                  <a:txBody>
                    <a:bodyPr/>
                    <a:lstStyle/>
                    <a:p>
                      <a:r>
                        <a:rPr lang="en-US" sz="1600"/>
                        <a:t>Gap Statistic</a:t>
                      </a:r>
                    </a:p>
                  </a:txBody>
                  <a:tcPr marL="141729" marR="141729" marT="70864" marB="70864"/>
                </a:tc>
                <a:tc>
                  <a:txBody>
                    <a:bodyPr/>
                    <a:lstStyle/>
                    <a:p>
                      <a:r>
                        <a:rPr lang="en-US" sz="1800"/>
                        <a:t>0.726</a:t>
                      </a:r>
                    </a:p>
                  </a:txBody>
                  <a:tcPr marL="141729" marR="141729" marT="70864" marB="70864"/>
                </a:tc>
                <a:tc>
                  <a:txBody>
                    <a:bodyPr/>
                    <a:lstStyle/>
                    <a:p>
                      <a:r>
                        <a:rPr lang="en-US" sz="1800"/>
                        <a:t>0.778</a:t>
                      </a:r>
                    </a:p>
                  </a:txBody>
                  <a:tcPr marL="141729" marR="141729" marT="70864" marB="70864"/>
                </a:tc>
                <a:tc>
                  <a:txBody>
                    <a:bodyPr/>
                    <a:lstStyle/>
                    <a:p>
                      <a:r>
                        <a:rPr lang="en-US" sz="2000"/>
                        <a:t>0.870</a:t>
                      </a:r>
                    </a:p>
                  </a:txBody>
                  <a:tcPr marL="141729" marR="141729" marT="70864" marB="70864"/>
                </a:tc>
                <a:extLst>
                  <a:ext uri="{0D108BD9-81ED-4DB2-BD59-A6C34878D82A}">
                    <a16:rowId xmlns:a16="http://schemas.microsoft.com/office/drawing/2014/main" val="11478242"/>
                  </a:ext>
                </a:extLst>
              </a:tr>
              <a:tr h="391645">
                <a:tc>
                  <a:txBody>
                    <a:bodyPr/>
                    <a:lstStyle/>
                    <a:p>
                      <a:pPr lvl="0">
                        <a:buNone/>
                      </a:pPr>
                      <a:r>
                        <a:rPr lang="en-US" sz="1600"/>
                        <a:t>Silhouette Score</a:t>
                      </a:r>
                    </a:p>
                  </a:txBody>
                  <a:tcPr marL="141729" marR="141729" marT="70864" marB="70864"/>
                </a:tc>
                <a:tc>
                  <a:txBody>
                    <a:bodyPr/>
                    <a:lstStyle/>
                    <a:p>
                      <a:pPr lvl="0">
                        <a:buNone/>
                      </a:pPr>
                      <a:r>
                        <a:rPr lang="en-US" sz="1800"/>
                        <a:t>0.254</a:t>
                      </a:r>
                    </a:p>
                  </a:txBody>
                  <a:tcPr marL="141729" marR="141729" marT="70864" marB="70864"/>
                </a:tc>
                <a:tc>
                  <a:txBody>
                    <a:bodyPr/>
                    <a:lstStyle/>
                    <a:p>
                      <a:pPr lvl="0">
                        <a:buNone/>
                      </a:pPr>
                      <a:r>
                        <a:rPr lang="en-US" sz="1800"/>
                        <a:t>0.330</a:t>
                      </a:r>
                    </a:p>
                  </a:txBody>
                  <a:tcPr marL="141729" marR="141729" marT="70864" marB="70864"/>
                </a:tc>
                <a:tc>
                  <a:txBody>
                    <a:bodyPr/>
                    <a:lstStyle/>
                    <a:p>
                      <a:pPr lvl="0">
                        <a:buNone/>
                      </a:pPr>
                      <a:r>
                        <a:rPr lang="en-US" sz="2000"/>
                        <a:t>0.308</a:t>
                      </a:r>
                    </a:p>
                  </a:txBody>
                  <a:tcPr marL="141729" marR="141729" marT="70864" marB="70864"/>
                </a:tc>
                <a:extLst>
                  <a:ext uri="{0D108BD9-81ED-4DB2-BD59-A6C34878D82A}">
                    <a16:rowId xmlns:a16="http://schemas.microsoft.com/office/drawing/2014/main" val="1694687062"/>
                  </a:ext>
                </a:extLst>
              </a:tr>
            </a:tbl>
          </a:graphicData>
        </a:graphic>
      </p:graphicFrame>
    </p:spTree>
    <p:extLst>
      <p:ext uri="{BB962C8B-B14F-4D97-AF65-F5344CB8AC3E}">
        <p14:creationId xmlns:p14="http://schemas.microsoft.com/office/powerpoint/2010/main" val="30628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909F5F-95F9-B966-B108-054373F029CB}"/>
              </a:ext>
            </a:extLst>
          </p:cNvPr>
          <p:cNvSpPr>
            <a:spLocks noGrp="1"/>
          </p:cNvSpPr>
          <p:nvPr>
            <p:ph type="title"/>
          </p:nvPr>
        </p:nvSpPr>
        <p:spPr>
          <a:xfrm>
            <a:off x="8116481" y="1790700"/>
            <a:ext cx="3369133" cy="1928351"/>
          </a:xfrm>
        </p:spPr>
        <p:txBody>
          <a:bodyPr vert="horz" lIns="91440" tIns="45720" rIns="91440" bIns="45720" rtlCol="0" anchor="b">
            <a:normAutofit/>
          </a:bodyPr>
          <a:lstStyle/>
          <a:p>
            <a:pPr algn="ctr">
              <a:lnSpc>
                <a:spcPct val="90000"/>
              </a:lnSpc>
            </a:pPr>
            <a:r>
              <a:rPr lang="en-US" sz="1800">
                <a:effectLst>
                  <a:glow rad="38100">
                    <a:schemeClr val="bg1">
                      <a:lumMod val="65000"/>
                      <a:lumOff val="35000"/>
                      <a:alpha val="50000"/>
                    </a:schemeClr>
                  </a:glow>
                  <a:outerShdw blurRad="28575" dist="31750" dir="13200000" algn="tl" rotWithShape="0">
                    <a:srgbClr val="000000">
                      <a:alpha val="25000"/>
                    </a:srgbClr>
                  </a:outerShdw>
                </a:effectLst>
              </a:rPr>
              <a:t>Geospatial plot of countries separated into three clusters after </a:t>
            </a:r>
            <a:r>
              <a:rPr lang="en-US" sz="1800" err="1">
                <a:effectLst>
                  <a:glow rad="38100">
                    <a:schemeClr val="bg1">
                      <a:lumMod val="65000"/>
                      <a:lumOff val="35000"/>
                      <a:alpha val="50000"/>
                    </a:schemeClr>
                  </a:glow>
                  <a:outerShdw blurRad="28575" dist="31750" dir="13200000" algn="tl" rotWithShape="0">
                    <a:srgbClr val="000000">
                      <a:alpha val="25000"/>
                    </a:srgbClr>
                  </a:outerShdw>
                </a:effectLst>
              </a:rPr>
              <a:t>pca</a:t>
            </a:r>
            <a:endParaRPr lang="en-US" sz="1800" err="1">
              <a:effectLst>
                <a:glow rad="38100">
                  <a:prstClr val="black">
                    <a:lumMod val="65000"/>
                    <a:lumOff val="35000"/>
                    <a:alpha val="50000"/>
                  </a:prstClr>
                </a:glow>
                <a:outerShdw blurRad="28575" dist="31750" dir="13200000" algn="tl" rotWithShape="0">
                  <a:srgbClr val="000000">
                    <a:alpha val="25000"/>
                  </a:srgbClr>
                </a:outerShdw>
              </a:effectLst>
            </a:endParaRPr>
          </a:p>
        </p:txBody>
      </p:sp>
      <p:pic>
        <p:nvPicPr>
          <p:cNvPr id="4" name="Picture 4" descr="Map&#10;&#10;Description automatically generated">
            <a:extLst>
              <a:ext uri="{FF2B5EF4-FFF2-40B4-BE49-F238E27FC236}">
                <a16:creationId xmlns:a16="http://schemas.microsoft.com/office/drawing/2014/main" id="{6B252AE3-AD54-FB8B-BFC8-80F9520EBB3B}"/>
              </a:ext>
            </a:extLst>
          </p:cNvPr>
          <p:cNvPicPr>
            <a:picLocks noChangeAspect="1"/>
          </p:cNvPicPr>
          <p:nvPr/>
        </p:nvPicPr>
        <p:blipFill>
          <a:blip r:embed="rId3"/>
          <a:stretch>
            <a:fillRect/>
          </a:stretch>
        </p:blipFill>
        <p:spPr>
          <a:xfrm>
            <a:off x="427365" y="626160"/>
            <a:ext cx="7534788" cy="560936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71481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C04C-73DF-329B-D4AD-53E7A7B60A1E}"/>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Project Goal</a:t>
            </a:r>
            <a:endParaRPr lang="en-US"/>
          </a:p>
        </p:txBody>
      </p:sp>
      <p:sp>
        <p:nvSpPr>
          <p:cNvPr id="6" name="TextBox 5">
            <a:extLst>
              <a:ext uri="{FF2B5EF4-FFF2-40B4-BE49-F238E27FC236}">
                <a16:creationId xmlns:a16="http://schemas.microsoft.com/office/drawing/2014/main" id="{581460A2-187C-4280-668E-EB9D392546F5}"/>
              </a:ext>
            </a:extLst>
          </p:cNvPr>
          <p:cNvSpPr txBox="1"/>
          <p:nvPr/>
        </p:nvSpPr>
        <p:spPr>
          <a:xfrm>
            <a:off x="1143000" y="2038350"/>
            <a:ext cx="102584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To categorize the countries using socio-economic and health factors that determine the overall development of the country.</a:t>
            </a:r>
          </a:p>
          <a:p>
            <a:endParaRPr lang="en-US">
              <a:ea typeface="+mn-lt"/>
              <a:cs typeface="+mn-lt"/>
            </a:endParaRPr>
          </a:p>
          <a:p>
            <a:pPr marL="285750" indent="-285750">
              <a:buFont typeface="Arial"/>
              <a:buChar char="•"/>
            </a:pPr>
            <a:r>
              <a:rPr lang="en-US">
                <a:ea typeface="+mn-lt"/>
                <a:cs typeface="+mn-lt"/>
              </a:rPr>
              <a:t>HELP International have been able to raise around $10 million. Now the CEO of the NGO needs to decide how to use this money strategically and effectively. So, the CEO has to make a decision to choose the countries that are in the direst need of aid. Our Job as a Data scientist is to categorize the countries using some socio-economic and health factors that determine the overall development of the country. Then we need to suggest the countries which the CEO needs to focus on the most.</a:t>
            </a:r>
            <a:endParaRPr lang="en-US"/>
          </a:p>
        </p:txBody>
      </p:sp>
    </p:spTree>
    <p:extLst>
      <p:ext uri="{BB962C8B-B14F-4D97-AF65-F5344CB8AC3E}">
        <p14:creationId xmlns:p14="http://schemas.microsoft.com/office/powerpoint/2010/main" val="235270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3E0A-91BA-F511-12E6-6A510AE4B618}"/>
              </a:ext>
            </a:extLst>
          </p:cNvPr>
          <p:cNvSpPr>
            <a:spLocks noGrp="1"/>
          </p:cNvSpPr>
          <p:nvPr>
            <p:ph type="title"/>
          </p:nvPr>
        </p:nvSpPr>
        <p:spPr>
          <a:xfrm>
            <a:off x="690817" y="228600"/>
            <a:ext cx="8472849" cy="1285875"/>
          </a:xfrm>
        </p:spPr>
        <p:txBody>
          <a:bodyPr>
            <a:normAutofit/>
          </a:bodyPr>
          <a:lstStyle/>
          <a:p>
            <a:r>
              <a:rPr lang="en-US" sz="2000">
                <a:effectLst>
                  <a:glow rad="38100">
                    <a:prstClr val="black">
                      <a:lumMod val="65000"/>
                      <a:lumOff val="35000"/>
                      <a:alpha val="40000"/>
                    </a:prstClr>
                  </a:glow>
                  <a:outerShdw blurRad="28575" dist="38100" dir="14040000" algn="tl" rotWithShape="0">
                    <a:srgbClr val="000000">
                      <a:alpha val="25000"/>
                    </a:srgbClr>
                  </a:outerShdw>
                </a:effectLst>
              </a:rPr>
              <a:t>Principal Component Analysis for Hierarchical Clustering</a:t>
            </a:r>
            <a:endParaRPr lang="en-US" sz="2000" err="1"/>
          </a:p>
        </p:txBody>
      </p:sp>
      <p:sp>
        <p:nvSpPr>
          <p:cNvPr id="8" name="Content Placeholder 7">
            <a:extLst>
              <a:ext uri="{FF2B5EF4-FFF2-40B4-BE49-F238E27FC236}">
                <a16:creationId xmlns:a16="http://schemas.microsoft.com/office/drawing/2014/main" id="{BDC86AC0-47A9-F933-BC4B-F4F30655FB37}"/>
              </a:ext>
            </a:extLst>
          </p:cNvPr>
          <p:cNvSpPr>
            <a:spLocks noGrp="1"/>
          </p:cNvSpPr>
          <p:nvPr>
            <p:ph idx="1"/>
          </p:nvPr>
        </p:nvSpPr>
        <p:spPr>
          <a:xfrm>
            <a:off x="643192" y="1838324"/>
            <a:ext cx="3957999" cy="3492501"/>
          </a:xfrm>
        </p:spPr>
        <p:txBody>
          <a:bodyPr anchor="t">
            <a:normAutofit/>
          </a:bodyPr>
          <a:lstStyle/>
          <a:p>
            <a:pPr>
              <a:lnSpc>
                <a:spcPct val="90000"/>
              </a:lnSpc>
            </a:pPr>
            <a:r>
              <a:rPr lang="en-US" sz="1800">
                <a:effectLst>
                  <a:glow rad="38100">
                    <a:prstClr val="white">
                      <a:lumMod val="50000"/>
                      <a:lumOff val="50000"/>
                      <a:alpha val="20000"/>
                    </a:prstClr>
                  </a:glow>
                  <a:outerShdw blurRad="44450" dist="12700" dir="13860000" algn="tl" rotWithShape="0">
                    <a:srgbClr val="000000">
                      <a:alpha val="20000"/>
                    </a:srgbClr>
                  </a:outerShdw>
                </a:effectLst>
              </a:rPr>
              <a:t>Based on the principal component analysis for these three cases, we concluded that the best choice was to move forward with 4 Principal Components</a:t>
            </a:r>
          </a:p>
          <a:p>
            <a:pPr>
              <a:lnSpc>
                <a:spcPct val="90000"/>
              </a:lnSpc>
              <a:buClr>
                <a:srgbClr val="000000"/>
              </a:buClr>
            </a:pPr>
            <a:r>
              <a:rPr lang="en-US" sz="1800">
                <a:effectLst>
                  <a:glow rad="38100">
                    <a:prstClr val="white">
                      <a:lumMod val="50000"/>
                      <a:lumOff val="50000"/>
                      <a:alpha val="20000"/>
                    </a:prstClr>
                  </a:glow>
                  <a:outerShdw blurRad="44450" dist="12700" dir="13860000" algn="tl" rotWithShape="0">
                    <a:srgbClr val="000000">
                      <a:alpha val="20000"/>
                    </a:srgbClr>
                  </a:outerShdw>
                </a:effectLst>
              </a:rPr>
              <a:t>The criteria's were the silhouette score and the validity of the map obtained based on real world understanding</a:t>
            </a:r>
          </a:p>
        </p:txBody>
      </p:sp>
      <p:graphicFrame>
        <p:nvGraphicFramePr>
          <p:cNvPr id="3" name="Table 4">
            <a:extLst>
              <a:ext uri="{FF2B5EF4-FFF2-40B4-BE49-F238E27FC236}">
                <a16:creationId xmlns:a16="http://schemas.microsoft.com/office/drawing/2014/main" id="{7199FF86-F6CE-AF2B-0E1E-0B8F39F60B40}"/>
              </a:ext>
            </a:extLst>
          </p:cNvPr>
          <p:cNvGraphicFramePr>
            <a:graphicFrameLocks noGrp="1"/>
          </p:cNvGraphicFramePr>
          <p:nvPr>
            <p:extLst>
              <p:ext uri="{D42A27DB-BD31-4B8C-83A1-F6EECF244321}">
                <p14:modId xmlns:p14="http://schemas.microsoft.com/office/powerpoint/2010/main" val="2647353094"/>
              </p:ext>
            </p:extLst>
          </p:nvPr>
        </p:nvGraphicFramePr>
        <p:xfrm>
          <a:off x="4629150" y="1838325"/>
          <a:ext cx="7059516" cy="2596804"/>
        </p:xfrm>
        <a:graphic>
          <a:graphicData uri="http://schemas.openxmlformats.org/drawingml/2006/table">
            <a:tbl>
              <a:tblPr firstRow="1" bandRow="1">
                <a:tableStyleId>{5C22544A-7EE6-4342-B048-85BDC9FD1C3A}</a:tableStyleId>
              </a:tblPr>
              <a:tblGrid>
                <a:gridCol w="3017085">
                  <a:extLst>
                    <a:ext uri="{9D8B030D-6E8A-4147-A177-3AD203B41FA5}">
                      <a16:colId xmlns:a16="http://schemas.microsoft.com/office/drawing/2014/main" val="2182062378"/>
                    </a:ext>
                  </a:extLst>
                </a:gridCol>
                <a:gridCol w="1347477">
                  <a:extLst>
                    <a:ext uri="{9D8B030D-6E8A-4147-A177-3AD203B41FA5}">
                      <a16:colId xmlns:a16="http://schemas.microsoft.com/office/drawing/2014/main" val="3840719413"/>
                    </a:ext>
                  </a:extLst>
                </a:gridCol>
                <a:gridCol w="1347477">
                  <a:extLst>
                    <a:ext uri="{9D8B030D-6E8A-4147-A177-3AD203B41FA5}">
                      <a16:colId xmlns:a16="http://schemas.microsoft.com/office/drawing/2014/main" val="2612960641"/>
                    </a:ext>
                  </a:extLst>
                </a:gridCol>
                <a:gridCol w="1347477">
                  <a:extLst>
                    <a:ext uri="{9D8B030D-6E8A-4147-A177-3AD203B41FA5}">
                      <a16:colId xmlns:a16="http://schemas.microsoft.com/office/drawing/2014/main" val="2061286737"/>
                    </a:ext>
                  </a:extLst>
                </a:gridCol>
              </a:tblGrid>
              <a:tr h="626365">
                <a:tc>
                  <a:txBody>
                    <a:bodyPr/>
                    <a:lstStyle/>
                    <a:p>
                      <a:endParaRPr lang="en-US" sz="2800"/>
                    </a:p>
                  </a:txBody>
                  <a:tcPr marL="141729" marR="141729" marT="70864" marB="70864"/>
                </a:tc>
                <a:tc>
                  <a:txBody>
                    <a:bodyPr/>
                    <a:lstStyle/>
                    <a:p>
                      <a:r>
                        <a:rPr lang="en-US" sz="2800"/>
                        <a:t>3 PC</a:t>
                      </a:r>
                    </a:p>
                  </a:txBody>
                  <a:tcPr marL="141729" marR="141729" marT="70864" marB="70864"/>
                </a:tc>
                <a:tc>
                  <a:txBody>
                    <a:bodyPr/>
                    <a:lstStyle/>
                    <a:p>
                      <a:r>
                        <a:rPr lang="en-US" sz="2800"/>
                        <a:t>4 PC</a:t>
                      </a:r>
                    </a:p>
                  </a:txBody>
                  <a:tcPr marL="141729" marR="141729" marT="70864" marB="70864"/>
                </a:tc>
                <a:tc>
                  <a:txBody>
                    <a:bodyPr/>
                    <a:lstStyle/>
                    <a:p>
                      <a:r>
                        <a:rPr lang="en-US" sz="2800"/>
                        <a:t>5 PC</a:t>
                      </a:r>
                    </a:p>
                  </a:txBody>
                  <a:tcPr marL="141729" marR="141729" marT="70864" marB="70864"/>
                </a:tc>
                <a:extLst>
                  <a:ext uri="{0D108BD9-81ED-4DB2-BD59-A6C34878D82A}">
                    <a16:rowId xmlns:a16="http://schemas.microsoft.com/office/drawing/2014/main" val="3269118366"/>
                  </a:ext>
                </a:extLst>
              </a:tr>
              <a:tr h="482823">
                <a:tc>
                  <a:txBody>
                    <a:bodyPr/>
                    <a:lstStyle/>
                    <a:p>
                      <a:r>
                        <a:rPr lang="en-US" sz="1600"/>
                        <a:t>% of variance explained</a:t>
                      </a:r>
                    </a:p>
                  </a:txBody>
                  <a:tcPr marL="141729" marR="141729" marT="70864" marB="70864"/>
                </a:tc>
                <a:tc>
                  <a:txBody>
                    <a:bodyPr/>
                    <a:lstStyle/>
                    <a:p>
                      <a:r>
                        <a:rPr lang="en-US" sz="1600"/>
                        <a:t>76.13</a:t>
                      </a:r>
                    </a:p>
                  </a:txBody>
                  <a:tcPr marL="141729" marR="141729" marT="70864" marB="70864"/>
                </a:tc>
                <a:tc>
                  <a:txBody>
                    <a:bodyPr/>
                    <a:lstStyle/>
                    <a:p>
                      <a:r>
                        <a:rPr lang="en-US" sz="1600"/>
                        <a:t>87.2</a:t>
                      </a:r>
                    </a:p>
                  </a:txBody>
                  <a:tcPr marL="141729" marR="141729" marT="70864" marB="70864"/>
                </a:tc>
                <a:tc>
                  <a:txBody>
                    <a:bodyPr/>
                    <a:lstStyle/>
                    <a:p>
                      <a:r>
                        <a:rPr lang="en-US" sz="1600"/>
                        <a:t>94.53</a:t>
                      </a:r>
                    </a:p>
                  </a:txBody>
                  <a:tcPr marL="141729" marR="141729" marT="70864" marB="70864"/>
                </a:tc>
                <a:extLst>
                  <a:ext uri="{0D108BD9-81ED-4DB2-BD59-A6C34878D82A}">
                    <a16:rowId xmlns:a16="http://schemas.microsoft.com/office/drawing/2014/main" val="1008645732"/>
                  </a:ext>
                </a:extLst>
              </a:tr>
              <a:tr h="495872">
                <a:tc>
                  <a:txBody>
                    <a:bodyPr/>
                    <a:lstStyle/>
                    <a:p>
                      <a:r>
                        <a:rPr lang="en-US" sz="1600"/>
                        <a:t># of clusters</a:t>
                      </a:r>
                    </a:p>
                  </a:txBody>
                  <a:tcPr marL="141729" marR="141729" marT="70864" marB="70864"/>
                </a:tc>
                <a:tc>
                  <a:txBody>
                    <a:bodyPr/>
                    <a:lstStyle/>
                    <a:p>
                      <a:r>
                        <a:rPr lang="en-US" sz="1600"/>
                        <a:t>3</a:t>
                      </a:r>
                    </a:p>
                  </a:txBody>
                  <a:tcPr marL="141729" marR="141729" marT="70864" marB="70864"/>
                </a:tc>
                <a:tc>
                  <a:txBody>
                    <a:bodyPr/>
                    <a:lstStyle/>
                    <a:p>
                      <a:r>
                        <a:rPr lang="en-US" sz="1600"/>
                        <a:t>4</a:t>
                      </a:r>
                    </a:p>
                  </a:txBody>
                  <a:tcPr marL="141729" marR="141729" marT="70864" marB="70864"/>
                </a:tc>
                <a:tc>
                  <a:txBody>
                    <a:bodyPr/>
                    <a:lstStyle/>
                    <a:p>
                      <a:r>
                        <a:rPr lang="en-US" sz="1600"/>
                        <a:t>3</a:t>
                      </a:r>
                    </a:p>
                  </a:txBody>
                  <a:tcPr marL="141729" marR="141729" marT="70864" marB="70864"/>
                </a:tc>
                <a:extLst>
                  <a:ext uri="{0D108BD9-81ED-4DB2-BD59-A6C34878D82A}">
                    <a16:rowId xmlns:a16="http://schemas.microsoft.com/office/drawing/2014/main" val="3865361590"/>
                  </a:ext>
                </a:extLst>
              </a:tr>
              <a:tr h="495872">
                <a:tc>
                  <a:txBody>
                    <a:bodyPr/>
                    <a:lstStyle/>
                    <a:p>
                      <a:r>
                        <a:rPr lang="en-US" sz="1600"/>
                        <a:t>Gap Statistic</a:t>
                      </a:r>
                    </a:p>
                  </a:txBody>
                  <a:tcPr marL="141729" marR="141729" marT="70864" marB="70864"/>
                </a:tc>
                <a:tc>
                  <a:txBody>
                    <a:bodyPr/>
                    <a:lstStyle/>
                    <a:p>
                      <a:r>
                        <a:rPr lang="en-US" sz="1600"/>
                        <a:t>0.749</a:t>
                      </a:r>
                    </a:p>
                  </a:txBody>
                  <a:tcPr marL="141729" marR="141729" marT="70864" marB="70864"/>
                </a:tc>
                <a:tc>
                  <a:txBody>
                    <a:bodyPr/>
                    <a:lstStyle/>
                    <a:p>
                      <a:r>
                        <a:rPr lang="en-US" sz="1600"/>
                        <a:t>0.774</a:t>
                      </a:r>
                    </a:p>
                  </a:txBody>
                  <a:tcPr marL="141729" marR="141729" marT="70864" marB="70864"/>
                </a:tc>
                <a:tc>
                  <a:txBody>
                    <a:bodyPr/>
                    <a:lstStyle/>
                    <a:p>
                      <a:r>
                        <a:rPr lang="en-US" sz="1800"/>
                        <a:t>0.786</a:t>
                      </a:r>
                    </a:p>
                  </a:txBody>
                  <a:tcPr marL="141729" marR="141729" marT="70864" marB="70864"/>
                </a:tc>
                <a:extLst>
                  <a:ext uri="{0D108BD9-81ED-4DB2-BD59-A6C34878D82A}">
                    <a16:rowId xmlns:a16="http://schemas.microsoft.com/office/drawing/2014/main" val="11478242"/>
                  </a:ext>
                </a:extLst>
              </a:tr>
              <a:tr h="495872">
                <a:tc>
                  <a:txBody>
                    <a:bodyPr/>
                    <a:lstStyle/>
                    <a:p>
                      <a:r>
                        <a:rPr lang="en-US" sz="1600"/>
                        <a:t>Silhouette Score</a:t>
                      </a:r>
                    </a:p>
                  </a:txBody>
                  <a:tcPr marL="141729" marR="141729" marT="70864" marB="70864"/>
                </a:tc>
                <a:tc>
                  <a:txBody>
                    <a:bodyPr/>
                    <a:lstStyle/>
                    <a:p>
                      <a:r>
                        <a:rPr lang="en-US" sz="1600"/>
                        <a:t>0.24</a:t>
                      </a:r>
                    </a:p>
                  </a:txBody>
                  <a:tcPr marL="141729" marR="141729" marT="70864" marB="70864"/>
                </a:tc>
                <a:tc>
                  <a:txBody>
                    <a:bodyPr/>
                    <a:lstStyle/>
                    <a:p>
                      <a:r>
                        <a:rPr lang="en-US" sz="1600"/>
                        <a:t>0.32</a:t>
                      </a:r>
                    </a:p>
                  </a:txBody>
                  <a:tcPr marL="141729" marR="141729" marT="70864" marB="70864"/>
                </a:tc>
                <a:tc>
                  <a:txBody>
                    <a:bodyPr/>
                    <a:lstStyle/>
                    <a:p>
                      <a:r>
                        <a:rPr lang="en-US" sz="1600"/>
                        <a:t>0.23</a:t>
                      </a:r>
                    </a:p>
                  </a:txBody>
                  <a:tcPr marL="141729" marR="141729" marT="70864" marB="70864"/>
                </a:tc>
                <a:extLst>
                  <a:ext uri="{0D108BD9-81ED-4DB2-BD59-A6C34878D82A}">
                    <a16:rowId xmlns:a16="http://schemas.microsoft.com/office/drawing/2014/main" val="500465436"/>
                  </a:ext>
                </a:extLst>
              </a:tr>
            </a:tbl>
          </a:graphicData>
        </a:graphic>
      </p:graphicFrame>
    </p:spTree>
    <p:extLst>
      <p:ext uri="{BB962C8B-B14F-4D97-AF65-F5344CB8AC3E}">
        <p14:creationId xmlns:p14="http://schemas.microsoft.com/office/powerpoint/2010/main" val="549210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1E79-2B60-7CCA-4041-1E0BA767A70C}"/>
              </a:ext>
            </a:extLst>
          </p:cNvPr>
          <p:cNvSpPr>
            <a:spLocks noGrp="1"/>
          </p:cNvSpPr>
          <p:nvPr>
            <p:ph type="title"/>
          </p:nvPr>
        </p:nvSpPr>
        <p:spPr>
          <a:xfrm>
            <a:off x="84138" y="152400"/>
            <a:ext cx="10725148" cy="819150"/>
          </a:xfrm>
        </p:spPr>
        <p:txBody>
          <a:bodyPr>
            <a:normAutofit fontScale="90000"/>
          </a:bodyPr>
          <a:lstStyle/>
          <a:p>
            <a:r>
              <a:rPr lang="en-US" sz="2800">
                <a:effectLst>
                  <a:glow rad="38100">
                    <a:prstClr val="black">
                      <a:lumMod val="65000"/>
                      <a:lumOff val="35000"/>
                      <a:alpha val="40000"/>
                    </a:prstClr>
                  </a:glow>
                  <a:outerShdw blurRad="28575" dist="38100" dir="14040000" algn="tl" rotWithShape="0">
                    <a:srgbClr val="000000">
                      <a:alpha val="25000"/>
                    </a:srgbClr>
                  </a:outerShdw>
                </a:effectLst>
              </a:rPr>
              <a:t>Comparison OF Different PCs using Hierarchical Clustering</a:t>
            </a:r>
            <a:endParaRPr lang="en-US" sz="2800" err="1"/>
          </a:p>
        </p:txBody>
      </p:sp>
      <p:sp>
        <p:nvSpPr>
          <p:cNvPr id="3" name="TextBox 2">
            <a:extLst>
              <a:ext uri="{FF2B5EF4-FFF2-40B4-BE49-F238E27FC236}">
                <a16:creationId xmlns:a16="http://schemas.microsoft.com/office/drawing/2014/main" id="{3B1A5651-E077-5046-3C3F-220F66C53A79}"/>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548DEB48-0C54-EF92-844B-8D3E5E558051}"/>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Click to add text</a:t>
            </a:r>
          </a:p>
        </p:txBody>
      </p:sp>
      <p:pic>
        <p:nvPicPr>
          <p:cNvPr id="8" name="Picture 8" descr="Map&#10;&#10;Description automatically generated">
            <a:extLst>
              <a:ext uri="{FF2B5EF4-FFF2-40B4-BE49-F238E27FC236}">
                <a16:creationId xmlns:a16="http://schemas.microsoft.com/office/drawing/2014/main" id="{AA74C32E-D0F1-09C5-641A-BD35D6FA4FC7}"/>
              </a:ext>
            </a:extLst>
          </p:cNvPr>
          <p:cNvPicPr>
            <a:picLocks noChangeAspect="1"/>
          </p:cNvPicPr>
          <p:nvPr/>
        </p:nvPicPr>
        <p:blipFill>
          <a:blip r:embed="rId3"/>
          <a:stretch>
            <a:fillRect/>
          </a:stretch>
        </p:blipFill>
        <p:spPr>
          <a:xfrm>
            <a:off x="4122260" y="2463179"/>
            <a:ext cx="4149970" cy="3386371"/>
          </a:xfrm>
          <a:prstGeom prst="rect">
            <a:avLst/>
          </a:prstGeom>
        </p:spPr>
      </p:pic>
      <p:pic>
        <p:nvPicPr>
          <p:cNvPr id="11" name="Picture 11" descr="Map&#10;&#10;Description automatically generated">
            <a:extLst>
              <a:ext uri="{FF2B5EF4-FFF2-40B4-BE49-F238E27FC236}">
                <a16:creationId xmlns:a16="http://schemas.microsoft.com/office/drawing/2014/main" id="{DADA37A0-3A27-3F73-D7A5-E9788C42328C}"/>
              </a:ext>
            </a:extLst>
          </p:cNvPr>
          <p:cNvPicPr>
            <a:picLocks noGrp="1" noChangeAspect="1"/>
          </p:cNvPicPr>
          <p:nvPr>
            <p:ph idx="1"/>
          </p:nvPr>
        </p:nvPicPr>
        <p:blipFill>
          <a:blip r:embed="rId4"/>
          <a:stretch>
            <a:fillRect/>
          </a:stretch>
        </p:blipFill>
        <p:spPr>
          <a:xfrm>
            <a:off x="8218607" y="2464510"/>
            <a:ext cx="3973750" cy="3390633"/>
          </a:xfrm>
        </p:spPr>
      </p:pic>
      <p:pic>
        <p:nvPicPr>
          <p:cNvPr id="12" name="Picture 12" descr="Map&#10;&#10;Description automatically generated">
            <a:extLst>
              <a:ext uri="{FF2B5EF4-FFF2-40B4-BE49-F238E27FC236}">
                <a16:creationId xmlns:a16="http://schemas.microsoft.com/office/drawing/2014/main" id="{83618FD9-24E2-A7F4-8067-22ADA1E17ABE}"/>
              </a:ext>
            </a:extLst>
          </p:cNvPr>
          <p:cNvPicPr>
            <a:picLocks noChangeAspect="1"/>
          </p:cNvPicPr>
          <p:nvPr/>
        </p:nvPicPr>
        <p:blipFill>
          <a:blip r:embed="rId5"/>
          <a:stretch>
            <a:fillRect/>
          </a:stretch>
        </p:blipFill>
        <p:spPr>
          <a:xfrm>
            <a:off x="-7459" y="2457300"/>
            <a:ext cx="4133983" cy="3392799"/>
          </a:xfrm>
          <a:prstGeom prst="rect">
            <a:avLst/>
          </a:prstGeom>
        </p:spPr>
      </p:pic>
      <p:pic>
        <p:nvPicPr>
          <p:cNvPr id="15" name="Picture 15" descr="Map&#10;&#10;Description automatically generated">
            <a:extLst>
              <a:ext uri="{FF2B5EF4-FFF2-40B4-BE49-F238E27FC236}">
                <a16:creationId xmlns:a16="http://schemas.microsoft.com/office/drawing/2014/main" id="{8D0CBAB0-D3C6-44E4-4438-134264756407}"/>
              </a:ext>
            </a:extLst>
          </p:cNvPr>
          <p:cNvPicPr>
            <a:picLocks noChangeAspect="1"/>
          </p:cNvPicPr>
          <p:nvPr/>
        </p:nvPicPr>
        <p:blipFill>
          <a:blip r:embed="rId6"/>
          <a:stretch>
            <a:fillRect/>
          </a:stretch>
        </p:blipFill>
        <p:spPr>
          <a:xfrm>
            <a:off x="4122260" y="2458628"/>
            <a:ext cx="4107340" cy="3406127"/>
          </a:xfrm>
          <a:prstGeom prst="rect">
            <a:avLst/>
          </a:prstGeom>
        </p:spPr>
      </p:pic>
    </p:spTree>
    <p:extLst>
      <p:ext uri="{BB962C8B-B14F-4D97-AF65-F5344CB8AC3E}">
        <p14:creationId xmlns:p14="http://schemas.microsoft.com/office/powerpoint/2010/main" val="42315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B8A7-4FC8-043C-836A-FDC5DC721872}"/>
              </a:ext>
            </a:extLst>
          </p:cNvPr>
          <p:cNvSpPr>
            <a:spLocks noGrp="1"/>
          </p:cNvSpPr>
          <p:nvPr>
            <p:ph type="title"/>
          </p:nvPr>
        </p:nvSpPr>
        <p:spPr>
          <a:xfrm>
            <a:off x="1847861" y="4660211"/>
            <a:ext cx="8676222" cy="106680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Comparison b/w models</a:t>
            </a:r>
          </a:p>
        </p:txBody>
      </p:sp>
      <p:sp>
        <p:nvSpPr>
          <p:cNvPr id="4" name="TextBox 3">
            <a:extLst>
              <a:ext uri="{FF2B5EF4-FFF2-40B4-BE49-F238E27FC236}">
                <a16:creationId xmlns:a16="http://schemas.microsoft.com/office/drawing/2014/main" id="{3AB70041-CF8D-15AB-1CA3-AF8A17BD8A95}"/>
              </a:ext>
            </a:extLst>
          </p:cNvPr>
          <p:cNvSpPr txBox="1"/>
          <p:nvPr/>
        </p:nvSpPr>
        <p:spPr>
          <a:xfrm>
            <a:off x="1143534" y="2209266"/>
            <a:ext cx="945732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A900701-DD74-1362-0B43-502EC9A790B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latin typeface="Calibri"/>
              <a:ea typeface="Calibri"/>
              <a:cs typeface="Calibri"/>
            </a:endParaRPr>
          </a:p>
        </p:txBody>
      </p:sp>
      <p:graphicFrame>
        <p:nvGraphicFramePr>
          <p:cNvPr id="5" name="Table 4">
            <a:extLst>
              <a:ext uri="{FF2B5EF4-FFF2-40B4-BE49-F238E27FC236}">
                <a16:creationId xmlns:a16="http://schemas.microsoft.com/office/drawing/2014/main" id="{6815EB27-6C20-E106-270B-3AD8B8E31330}"/>
              </a:ext>
            </a:extLst>
          </p:cNvPr>
          <p:cNvGraphicFramePr>
            <a:graphicFrameLocks noGrp="1"/>
          </p:cNvGraphicFramePr>
          <p:nvPr>
            <p:extLst>
              <p:ext uri="{D42A27DB-BD31-4B8C-83A1-F6EECF244321}">
                <p14:modId xmlns:p14="http://schemas.microsoft.com/office/powerpoint/2010/main" val="268732596"/>
              </p:ext>
            </p:extLst>
          </p:nvPr>
        </p:nvGraphicFramePr>
        <p:xfrm>
          <a:off x="635457" y="742383"/>
          <a:ext cx="10916465" cy="3363832"/>
        </p:xfrm>
        <a:graphic>
          <a:graphicData uri="http://schemas.openxmlformats.org/drawingml/2006/table">
            <a:tbl>
              <a:tblPr firstRow="1" bandRow="1">
                <a:noFill/>
                <a:tableStyleId>{5C22544A-7EE6-4342-B048-85BDC9FD1C3A}</a:tableStyleId>
              </a:tblPr>
              <a:tblGrid>
                <a:gridCol w="1899230">
                  <a:extLst>
                    <a:ext uri="{9D8B030D-6E8A-4147-A177-3AD203B41FA5}">
                      <a16:colId xmlns:a16="http://schemas.microsoft.com/office/drawing/2014/main" val="379479956"/>
                    </a:ext>
                  </a:extLst>
                </a:gridCol>
                <a:gridCol w="2394263">
                  <a:extLst>
                    <a:ext uri="{9D8B030D-6E8A-4147-A177-3AD203B41FA5}">
                      <a16:colId xmlns:a16="http://schemas.microsoft.com/office/drawing/2014/main" val="3660061155"/>
                    </a:ext>
                  </a:extLst>
                </a:gridCol>
                <a:gridCol w="1900162">
                  <a:extLst>
                    <a:ext uri="{9D8B030D-6E8A-4147-A177-3AD203B41FA5}">
                      <a16:colId xmlns:a16="http://schemas.microsoft.com/office/drawing/2014/main" val="555562132"/>
                    </a:ext>
                  </a:extLst>
                </a:gridCol>
                <a:gridCol w="2394263">
                  <a:extLst>
                    <a:ext uri="{9D8B030D-6E8A-4147-A177-3AD203B41FA5}">
                      <a16:colId xmlns:a16="http://schemas.microsoft.com/office/drawing/2014/main" val="4240711774"/>
                    </a:ext>
                  </a:extLst>
                </a:gridCol>
                <a:gridCol w="2328547">
                  <a:extLst>
                    <a:ext uri="{9D8B030D-6E8A-4147-A177-3AD203B41FA5}">
                      <a16:colId xmlns:a16="http://schemas.microsoft.com/office/drawing/2014/main" val="2418531153"/>
                    </a:ext>
                  </a:extLst>
                </a:gridCol>
              </a:tblGrid>
              <a:tr h="1070152">
                <a:tc>
                  <a:txBody>
                    <a:bodyPr/>
                    <a:lstStyle/>
                    <a:p>
                      <a:pPr marL="0" marR="0" algn="ctr">
                        <a:spcBef>
                          <a:spcPts val="0"/>
                        </a:spcBef>
                        <a:spcAft>
                          <a:spcPts val="0"/>
                        </a:spcAft>
                      </a:pPr>
                      <a:endParaRPr lang="en-US" sz="2400" b="1" cap="none" spc="0">
                        <a:solidFill>
                          <a:schemeClr val="tx1"/>
                        </a:solidFill>
                        <a:effectLst/>
                        <a:latin typeface="Calibri"/>
                      </a:endParaRPr>
                    </a:p>
                  </a:txBody>
                  <a:tcPr marL="0" marR="122153" marT="48861" marB="366459">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noFill/>
                  </a:tcPr>
                </a:tc>
                <a:tc>
                  <a:txBody>
                    <a:bodyPr/>
                    <a:lstStyle/>
                    <a:p>
                      <a:pPr marL="0" marR="0" algn="ctr">
                        <a:spcBef>
                          <a:spcPts val="0"/>
                        </a:spcBef>
                        <a:spcAft>
                          <a:spcPts val="0"/>
                        </a:spcAft>
                      </a:pPr>
                      <a:r>
                        <a:rPr lang="en-US" sz="2400" b="1" cap="none" spc="0" dirty="0">
                          <a:solidFill>
                            <a:schemeClr val="tx1"/>
                          </a:solidFill>
                          <a:effectLst/>
                        </a:rPr>
                        <a:t>K means (whole data)</a:t>
                      </a:r>
                      <a:endParaRPr lang="en-US" sz="2400" b="1" cap="none" spc="0" dirty="0">
                        <a:solidFill>
                          <a:schemeClr val="tx1"/>
                        </a:solidFill>
                        <a:effectLst/>
                        <a:latin typeface="Calibri"/>
                      </a:endParaRPr>
                    </a:p>
                  </a:txBody>
                  <a:tcPr marL="0" marR="122153" marT="48861" marB="366459">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noFill/>
                  </a:tcPr>
                </a:tc>
                <a:tc>
                  <a:txBody>
                    <a:bodyPr/>
                    <a:lstStyle/>
                    <a:p>
                      <a:pPr marL="0" marR="0" algn="ctr">
                        <a:spcBef>
                          <a:spcPts val="0"/>
                        </a:spcBef>
                        <a:spcAft>
                          <a:spcPts val="0"/>
                        </a:spcAft>
                      </a:pPr>
                      <a:r>
                        <a:rPr lang="en-US" sz="2400" b="1" cap="none" spc="0" dirty="0">
                          <a:solidFill>
                            <a:schemeClr val="tx1"/>
                          </a:solidFill>
                          <a:effectLst/>
                        </a:rPr>
                        <a:t>K means </a:t>
                      </a:r>
                    </a:p>
                    <a:p>
                      <a:pPr marL="0" marR="0" algn="ctr">
                        <a:spcBef>
                          <a:spcPts val="0"/>
                        </a:spcBef>
                        <a:spcAft>
                          <a:spcPts val="0"/>
                        </a:spcAft>
                      </a:pPr>
                      <a:r>
                        <a:rPr lang="en-US" sz="2400" b="1" cap="none" spc="0" dirty="0">
                          <a:solidFill>
                            <a:schemeClr val="tx1"/>
                          </a:solidFill>
                          <a:effectLst/>
                        </a:rPr>
                        <a:t>(4PC)</a:t>
                      </a:r>
                      <a:endParaRPr lang="en-US" sz="2400" b="1" cap="none" spc="0" dirty="0">
                        <a:solidFill>
                          <a:schemeClr val="tx1"/>
                        </a:solidFill>
                        <a:effectLst/>
                        <a:latin typeface="Calibri"/>
                      </a:endParaRPr>
                    </a:p>
                  </a:txBody>
                  <a:tcPr marL="0" marR="122153" marT="48861" marB="366459">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noFill/>
                  </a:tcPr>
                </a:tc>
                <a:tc>
                  <a:txBody>
                    <a:bodyPr/>
                    <a:lstStyle/>
                    <a:p>
                      <a:pPr marL="0" marR="0" algn="ctr">
                        <a:spcBef>
                          <a:spcPts val="0"/>
                        </a:spcBef>
                        <a:spcAft>
                          <a:spcPts val="0"/>
                        </a:spcAft>
                      </a:pPr>
                      <a:r>
                        <a:rPr lang="en-US" sz="2400" b="1" cap="none" spc="0" dirty="0">
                          <a:solidFill>
                            <a:schemeClr val="tx1"/>
                          </a:solidFill>
                          <a:effectLst/>
                        </a:rPr>
                        <a:t>Hierarchical (whole data)</a:t>
                      </a:r>
                      <a:endParaRPr lang="en-US" sz="2400" b="1" cap="none" spc="0" dirty="0">
                        <a:solidFill>
                          <a:schemeClr val="tx1"/>
                        </a:solidFill>
                        <a:effectLst/>
                        <a:latin typeface="Calibri"/>
                      </a:endParaRPr>
                    </a:p>
                  </a:txBody>
                  <a:tcPr marL="0" marR="122153" marT="48861" marB="366459">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noFill/>
                  </a:tcPr>
                </a:tc>
                <a:tc>
                  <a:txBody>
                    <a:bodyPr/>
                    <a:lstStyle/>
                    <a:p>
                      <a:pPr marL="0" marR="0" algn="ctr">
                        <a:spcBef>
                          <a:spcPts val="0"/>
                        </a:spcBef>
                        <a:spcAft>
                          <a:spcPts val="0"/>
                        </a:spcAft>
                      </a:pPr>
                      <a:r>
                        <a:rPr lang="en-US" sz="2400" b="1" cap="none" spc="0" dirty="0">
                          <a:solidFill>
                            <a:schemeClr val="tx1"/>
                          </a:solidFill>
                          <a:effectLst/>
                        </a:rPr>
                        <a:t>Hierarchical (4PC)</a:t>
                      </a:r>
                      <a:endParaRPr lang="en-US" sz="2400" b="1" cap="none" spc="0" dirty="0">
                        <a:solidFill>
                          <a:schemeClr val="tx1"/>
                        </a:solidFill>
                        <a:effectLst/>
                        <a:latin typeface="Calibri"/>
                      </a:endParaRPr>
                    </a:p>
                  </a:txBody>
                  <a:tcPr marL="0" marR="122153" marT="48861" marB="366459">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noFill/>
                  </a:tcPr>
                </a:tc>
                <a:extLst>
                  <a:ext uri="{0D108BD9-81ED-4DB2-BD59-A6C34878D82A}">
                    <a16:rowId xmlns:a16="http://schemas.microsoft.com/office/drawing/2014/main" val="3959432167"/>
                  </a:ext>
                </a:extLst>
              </a:tr>
              <a:tr h="1070152">
                <a:tc>
                  <a:txBody>
                    <a:bodyPr/>
                    <a:lstStyle/>
                    <a:p>
                      <a:pPr marL="0" lvl="0" algn="ctr">
                        <a:spcBef>
                          <a:spcPts val="0"/>
                        </a:spcBef>
                        <a:spcAft>
                          <a:spcPts val="0"/>
                        </a:spcAft>
                        <a:buNone/>
                      </a:pPr>
                      <a:r>
                        <a:rPr lang="en-US" sz="2400" cap="none" spc="0" dirty="0">
                          <a:solidFill>
                            <a:schemeClr val="tx1"/>
                          </a:solidFill>
                          <a:effectLst/>
                        </a:rPr>
                        <a:t># Clusters</a:t>
                      </a:r>
                    </a:p>
                  </a:txBody>
                  <a:tcPr marL="0" marR="122152" marT="48860" marB="366458">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a:spcBef>
                          <a:spcPts val="0"/>
                        </a:spcBef>
                        <a:spcAft>
                          <a:spcPts val="0"/>
                        </a:spcAft>
                        <a:buNone/>
                      </a:pPr>
                      <a:r>
                        <a:rPr lang="en-US" sz="2400" cap="none" spc="0" dirty="0">
                          <a:solidFill>
                            <a:schemeClr val="tx1"/>
                          </a:solidFill>
                          <a:effectLst/>
                          <a:latin typeface="Calibri"/>
                        </a:rPr>
                        <a:t>3</a:t>
                      </a:r>
                    </a:p>
                  </a:txBody>
                  <a:tcPr marL="0" marR="122152" marT="48860" marB="366458">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a:spcBef>
                          <a:spcPts val="0"/>
                        </a:spcBef>
                        <a:spcAft>
                          <a:spcPts val="0"/>
                        </a:spcAft>
                        <a:buNone/>
                      </a:pPr>
                      <a:r>
                        <a:rPr lang="en-US" sz="2400" b="0" i="0" u="none" strike="noStrike" cap="none" spc="0" noProof="0" dirty="0">
                          <a:solidFill>
                            <a:schemeClr val="tx1"/>
                          </a:solidFill>
                          <a:effectLst/>
                        </a:rPr>
                        <a:t>3</a:t>
                      </a:r>
                    </a:p>
                  </a:txBody>
                  <a:tcPr marL="0" marR="122152" marT="48860" marB="366458">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a:spcBef>
                          <a:spcPts val="0"/>
                        </a:spcBef>
                        <a:spcAft>
                          <a:spcPts val="0"/>
                        </a:spcAft>
                        <a:buNone/>
                      </a:pPr>
                      <a:r>
                        <a:rPr lang="en-US" sz="2400" cap="none" spc="0" dirty="0">
                          <a:solidFill>
                            <a:schemeClr val="tx1"/>
                          </a:solidFill>
                          <a:effectLst/>
                          <a:latin typeface="Calibri"/>
                        </a:rPr>
                        <a:t>3</a:t>
                      </a:r>
                    </a:p>
                  </a:txBody>
                  <a:tcPr marL="0" marR="122152" marT="48860" marB="366458">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0" lvl="0" algn="ctr">
                        <a:spcBef>
                          <a:spcPts val="0"/>
                        </a:spcBef>
                        <a:spcAft>
                          <a:spcPts val="0"/>
                        </a:spcAft>
                        <a:buNone/>
                      </a:pPr>
                      <a:r>
                        <a:rPr lang="en-US" sz="2400" cap="none" spc="0" dirty="0">
                          <a:solidFill>
                            <a:schemeClr val="tx1"/>
                          </a:solidFill>
                          <a:effectLst/>
                          <a:latin typeface="Calibri"/>
                        </a:rPr>
                        <a:t>4</a:t>
                      </a:r>
                    </a:p>
                  </a:txBody>
                  <a:tcPr marL="0" marR="122152" marT="48860" marB="366458">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565770158"/>
                  </a:ext>
                </a:extLst>
              </a:tr>
              <a:tr h="1070152">
                <a:tc>
                  <a:txBody>
                    <a:bodyPr/>
                    <a:lstStyle/>
                    <a:p>
                      <a:pPr marL="0" marR="0" algn="ctr">
                        <a:spcBef>
                          <a:spcPts val="0"/>
                        </a:spcBef>
                        <a:spcAft>
                          <a:spcPts val="0"/>
                        </a:spcAft>
                      </a:pPr>
                      <a:r>
                        <a:rPr lang="en-US" sz="2400" cap="none" spc="0" dirty="0">
                          <a:solidFill>
                            <a:schemeClr val="tx1"/>
                          </a:solidFill>
                          <a:effectLst/>
                        </a:rPr>
                        <a:t>Silhouette Score</a:t>
                      </a:r>
                      <a:endParaRPr lang="en-US" sz="2400" cap="none" spc="0" dirty="0">
                        <a:solidFill>
                          <a:schemeClr val="tx1"/>
                        </a:solidFill>
                        <a:effectLst/>
                        <a:latin typeface="Calibri"/>
                      </a:endParaRPr>
                    </a:p>
                  </a:txBody>
                  <a:tcPr marL="0" marR="122153" marT="48861" marB="366459">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noFill/>
                  </a:tcPr>
                </a:tc>
                <a:tc>
                  <a:txBody>
                    <a:bodyPr/>
                    <a:lstStyle/>
                    <a:p>
                      <a:pPr marL="0" marR="0" algn="ctr">
                        <a:spcBef>
                          <a:spcPts val="0"/>
                        </a:spcBef>
                        <a:spcAft>
                          <a:spcPts val="0"/>
                        </a:spcAft>
                      </a:pPr>
                      <a:r>
                        <a:rPr lang="en-US" sz="2400" cap="none" spc="0" dirty="0">
                          <a:solidFill>
                            <a:schemeClr val="tx1"/>
                          </a:solidFill>
                          <a:effectLst/>
                          <a:latin typeface="Calibri"/>
                        </a:rPr>
                        <a:t>0.28</a:t>
                      </a:r>
                    </a:p>
                  </a:txBody>
                  <a:tcPr marL="0" marR="122153" marT="48861" marB="366459">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noFill/>
                  </a:tcPr>
                </a:tc>
                <a:tc>
                  <a:txBody>
                    <a:bodyPr/>
                    <a:lstStyle/>
                    <a:p>
                      <a:pPr marL="0" marR="0" lvl="0" algn="ctr">
                        <a:spcBef>
                          <a:spcPts val="0"/>
                        </a:spcBef>
                        <a:spcAft>
                          <a:spcPts val="0"/>
                        </a:spcAft>
                        <a:buNone/>
                      </a:pPr>
                      <a:r>
                        <a:rPr lang="en-US" sz="2400" b="0" i="0" u="none" strike="noStrike" cap="none" spc="0" noProof="0" dirty="0">
                          <a:solidFill>
                            <a:schemeClr val="tx1"/>
                          </a:solidFill>
                          <a:effectLst/>
                        </a:rPr>
                        <a:t>0.33</a:t>
                      </a:r>
                    </a:p>
                  </a:txBody>
                  <a:tcPr marL="0" marR="122153" marT="48861" marB="366459">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noFill/>
                  </a:tcPr>
                </a:tc>
                <a:tc>
                  <a:txBody>
                    <a:bodyPr/>
                    <a:lstStyle/>
                    <a:p>
                      <a:pPr marL="0" marR="0" algn="ctr">
                        <a:spcBef>
                          <a:spcPts val="0"/>
                        </a:spcBef>
                        <a:spcAft>
                          <a:spcPts val="0"/>
                        </a:spcAft>
                      </a:pPr>
                      <a:r>
                        <a:rPr lang="en-US" sz="2400" cap="none" spc="0" dirty="0">
                          <a:solidFill>
                            <a:schemeClr val="tx1"/>
                          </a:solidFill>
                          <a:effectLst/>
                          <a:latin typeface="Calibri"/>
                        </a:rPr>
                        <a:t>0.25</a:t>
                      </a:r>
                    </a:p>
                  </a:txBody>
                  <a:tcPr marL="0" marR="122153" marT="48861" marB="366459">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noFill/>
                  </a:tcPr>
                </a:tc>
                <a:tc>
                  <a:txBody>
                    <a:bodyPr/>
                    <a:lstStyle/>
                    <a:p>
                      <a:pPr marL="0" marR="0" algn="ctr">
                        <a:spcBef>
                          <a:spcPts val="0"/>
                        </a:spcBef>
                        <a:spcAft>
                          <a:spcPts val="0"/>
                        </a:spcAft>
                      </a:pPr>
                      <a:r>
                        <a:rPr lang="en-US" sz="2400" cap="none" spc="0" dirty="0">
                          <a:solidFill>
                            <a:schemeClr val="tx1"/>
                          </a:solidFill>
                          <a:effectLst/>
                          <a:latin typeface="Calibri"/>
                        </a:rPr>
                        <a:t>0.32</a:t>
                      </a:r>
                    </a:p>
                  </a:txBody>
                  <a:tcPr marL="0" marR="122153" marT="48861" marB="366459">
                    <a:lnL w="12700" cmpd="sng">
                      <a:solidFill>
                        <a:schemeClr val="tx1"/>
                      </a:solidFill>
                      <a:prstDash val="solid"/>
                    </a:lnL>
                    <a:lnR w="12700" cmpd="sng">
                      <a:solidFill>
                        <a:schemeClr val="tx1"/>
                      </a:solidFill>
                      <a:prstDash val="solid"/>
                    </a:lnR>
                    <a:lnT w="12700" cmpd="sng">
                      <a:solidFill>
                        <a:schemeClr val="tx1"/>
                      </a:solidFill>
                    </a:lnT>
                    <a:lnB w="12700" cap="flat" cmpd="sng" algn="ctr">
                      <a:solidFill>
                        <a:schemeClr val="tx1"/>
                      </a:solidFill>
                      <a:prstDash val="solid"/>
                    </a:lnB>
                    <a:noFill/>
                  </a:tcPr>
                </a:tc>
                <a:extLst>
                  <a:ext uri="{0D108BD9-81ED-4DB2-BD59-A6C34878D82A}">
                    <a16:rowId xmlns:a16="http://schemas.microsoft.com/office/drawing/2014/main" val="2306805260"/>
                  </a:ext>
                </a:extLst>
              </a:tr>
            </a:tbl>
          </a:graphicData>
        </a:graphic>
      </p:graphicFrame>
    </p:spTree>
    <p:extLst>
      <p:ext uri="{BB962C8B-B14F-4D97-AF65-F5344CB8AC3E}">
        <p14:creationId xmlns:p14="http://schemas.microsoft.com/office/powerpoint/2010/main" val="1162190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8B31-C10D-7E56-A33B-F8AA014AB889}"/>
              </a:ext>
            </a:extLst>
          </p:cNvPr>
          <p:cNvSpPr>
            <a:spLocks noGrp="1"/>
          </p:cNvSpPr>
          <p:nvPr>
            <p:ph type="title"/>
          </p:nvPr>
        </p:nvSpPr>
        <p:spPr>
          <a:xfrm>
            <a:off x="1808162" y="4064716"/>
            <a:ext cx="8676222" cy="1335959"/>
          </a:xfrm>
        </p:spPr>
        <p:txBody>
          <a:bodyPr vert="horz" lIns="91440" tIns="45720" rIns="91440" bIns="45720" rtlCol="0" anchor="b">
            <a:normAutofit/>
          </a:bodyPr>
          <a:lstStyle/>
          <a:p>
            <a:pPr algn="ctr"/>
            <a:r>
              <a:rPr lang="en-US" sz="1800">
                <a:effectLst>
                  <a:glow rad="38100">
                    <a:prstClr val="black">
                      <a:lumMod val="65000"/>
                      <a:lumOff val="35000"/>
                      <a:alpha val="50000"/>
                    </a:prstClr>
                  </a:glow>
                  <a:outerShdw blurRad="28575" dist="31750" dir="13200000" algn="tl" rotWithShape="0">
                    <a:srgbClr val="000000">
                      <a:alpha val="25000"/>
                    </a:srgbClr>
                  </a:outerShdw>
                </a:effectLst>
              </a:rPr>
              <a:t>Most Optimal Geospatial maps using PCA (K-Means &amp; Hierarchical)</a:t>
            </a:r>
          </a:p>
        </p:txBody>
      </p:sp>
      <p:sp>
        <p:nvSpPr>
          <p:cNvPr id="12" name="Rounded Rectangle 7">
            <a:extLst>
              <a:ext uri="{FF2B5EF4-FFF2-40B4-BE49-F238E27FC236}">
                <a16:creationId xmlns:a16="http://schemas.microsoft.com/office/drawing/2014/main" id="{13D2377F-3EA9-4348-A5C6-725D9D1998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0307" y="824487"/>
            <a:ext cx="7811386" cy="2983054"/>
          </a:xfrm>
          <a:prstGeom prst="roundRect">
            <a:avLst>
              <a:gd name="adj" fmla="val 5238"/>
            </a:avLst>
          </a:prstGeom>
          <a:solidFill>
            <a:srgbClr val="FFFFFF"/>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45B41F4A-7B87-F9DC-3781-6B9B940E6F60}"/>
              </a:ext>
            </a:extLst>
          </p:cNvPr>
          <p:cNvPicPr>
            <a:picLocks noChangeAspect="1"/>
          </p:cNvPicPr>
          <p:nvPr/>
        </p:nvPicPr>
        <p:blipFill rotWithShape="1">
          <a:blip r:embed="rId4"/>
          <a:srcRect b="2653"/>
          <a:stretch/>
        </p:blipFill>
        <p:spPr>
          <a:xfrm>
            <a:off x="5791624" y="704384"/>
            <a:ext cx="5751895" cy="4166235"/>
          </a:xfrm>
          <a:custGeom>
            <a:avLst/>
            <a:gdLst/>
            <a:ahLst/>
            <a:cxnLst/>
            <a:rect l="l" t="t" r="r" b="b"/>
            <a:pathLst>
              <a:path w="3656395" h="2651760">
                <a:moveTo>
                  <a:pt x="0" y="0"/>
                </a:moveTo>
                <a:lnTo>
                  <a:pt x="3555602" y="0"/>
                </a:lnTo>
                <a:cubicBezTo>
                  <a:pt x="3611268" y="0"/>
                  <a:pt x="3656395" y="45127"/>
                  <a:pt x="3656395" y="100793"/>
                </a:cubicBezTo>
                <a:lnTo>
                  <a:pt x="3656395" y="2550967"/>
                </a:lnTo>
                <a:cubicBezTo>
                  <a:pt x="3656395" y="2606633"/>
                  <a:pt x="3611268" y="2651760"/>
                  <a:pt x="3555602" y="2651760"/>
                </a:cubicBezTo>
                <a:lnTo>
                  <a:pt x="0" y="2651760"/>
                </a:lnTo>
                <a:close/>
              </a:path>
            </a:pathLst>
          </a:custGeom>
        </p:spPr>
      </p:pic>
      <p:pic>
        <p:nvPicPr>
          <p:cNvPr id="3" name="Picture 5" descr="Map&#10;&#10;Description automatically generated">
            <a:extLst>
              <a:ext uri="{FF2B5EF4-FFF2-40B4-BE49-F238E27FC236}">
                <a16:creationId xmlns:a16="http://schemas.microsoft.com/office/drawing/2014/main" id="{C4E4D18C-E847-E465-3AEA-B0188B1604B0}"/>
              </a:ext>
            </a:extLst>
          </p:cNvPr>
          <p:cNvPicPr>
            <a:picLocks noChangeAspect="1"/>
          </p:cNvPicPr>
          <p:nvPr/>
        </p:nvPicPr>
        <p:blipFill>
          <a:blip r:embed="rId5"/>
          <a:stretch>
            <a:fillRect/>
          </a:stretch>
        </p:blipFill>
        <p:spPr>
          <a:xfrm>
            <a:off x="590550" y="705923"/>
            <a:ext cx="5200650" cy="4160279"/>
          </a:xfrm>
          <a:prstGeom prst="rect">
            <a:avLst/>
          </a:prstGeom>
        </p:spPr>
      </p:pic>
    </p:spTree>
    <p:extLst>
      <p:ext uri="{BB962C8B-B14F-4D97-AF65-F5344CB8AC3E}">
        <p14:creationId xmlns:p14="http://schemas.microsoft.com/office/powerpoint/2010/main" val="1767167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A604-8C5B-6EC7-6F5D-268469BB5EAA}"/>
              </a:ext>
            </a:extLst>
          </p:cNvPr>
          <p:cNvSpPr>
            <a:spLocks noGrp="1"/>
          </p:cNvSpPr>
          <p:nvPr>
            <p:ph type="title"/>
          </p:nvPr>
        </p:nvSpPr>
        <p:spPr>
          <a:xfrm>
            <a:off x="1146741" y="375139"/>
            <a:ext cx="2690245" cy="558511"/>
          </a:xfrm>
        </p:spPr>
        <p:txBody>
          <a:bodyPr/>
          <a:lstStyle/>
          <a:p>
            <a:r>
              <a:rPr lang="en-US" sz="1800">
                <a:solidFill>
                  <a:schemeClr val="tx1"/>
                </a:solidFill>
                <a:latin typeface="+mn-lt"/>
                <a:ea typeface="+mn-lt"/>
                <a:cs typeface="+mn-lt"/>
              </a:rPr>
              <a:t>References</a:t>
            </a:r>
          </a:p>
        </p:txBody>
      </p:sp>
      <p:sp>
        <p:nvSpPr>
          <p:cNvPr id="4" name="TextBox 3">
            <a:extLst>
              <a:ext uri="{FF2B5EF4-FFF2-40B4-BE49-F238E27FC236}">
                <a16:creationId xmlns:a16="http://schemas.microsoft.com/office/drawing/2014/main" id="{DA623D56-4B66-23CA-429B-EA26A46DA9F4}"/>
              </a:ext>
            </a:extLst>
          </p:cNvPr>
          <p:cNvSpPr txBox="1"/>
          <p:nvPr/>
        </p:nvSpPr>
        <p:spPr>
          <a:xfrm>
            <a:off x="1149328" y="904075"/>
            <a:ext cx="6196178"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1.  </a:t>
            </a:r>
            <a:r>
              <a:rPr lang="en-US" dirty="0">
                <a:hlinkClick r:id="rId2"/>
              </a:rPr>
              <a:t>https://www.kaggle.com/code/vikarna/ngo-cluster-analysis</a:t>
            </a:r>
            <a:endParaRPr lang="en-US"/>
          </a:p>
          <a:p>
            <a:endParaRPr lang="en-US"/>
          </a:p>
          <a:p>
            <a:r>
              <a:rPr lang="en-US" dirty="0"/>
              <a:t>2.  </a:t>
            </a:r>
            <a:r>
              <a:rPr lang="en-US" dirty="0">
                <a:solidFill>
                  <a:schemeClr val="accent5"/>
                </a:solidFill>
              </a:rPr>
              <a:t>An Introduction to Statistical Learning </a:t>
            </a:r>
            <a:r>
              <a:rPr lang="en-US" dirty="0"/>
              <a:t>– James, Witten, Hastie, </a:t>
            </a:r>
            <a:r>
              <a:rPr lang="en-US" dirty="0" err="1"/>
              <a:t>Tibshirani</a:t>
            </a:r>
            <a:r>
              <a:rPr lang="en-US" dirty="0"/>
              <a:t>.</a:t>
            </a:r>
          </a:p>
          <a:p>
            <a:endParaRPr lang="en-US"/>
          </a:p>
          <a:p>
            <a:r>
              <a:rPr lang="en-US" dirty="0"/>
              <a:t>3. </a:t>
            </a:r>
            <a:r>
              <a:rPr lang="en-US" dirty="0">
                <a:ea typeface="+mn-lt"/>
                <a:cs typeface="+mn-lt"/>
                <a:hlinkClick r:id="rId3"/>
              </a:rPr>
              <a:t>https://en.wikipedia.org/wiki/Cluster_analysis#Evaluation_and_assessment</a:t>
            </a:r>
            <a:endParaRPr lang="en-US" dirty="0">
              <a:ea typeface="+mn-lt"/>
              <a:cs typeface="+mn-lt"/>
            </a:endParaRPr>
          </a:p>
          <a:p>
            <a:endParaRPr lang="en-US" dirty="0"/>
          </a:p>
          <a:p>
            <a:r>
              <a:rPr lang="en-US" dirty="0"/>
              <a:t>4. </a:t>
            </a:r>
            <a:r>
              <a:rPr lang="en-US" dirty="0">
                <a:ea typeface="+mn-lt"/>
                <a:cs typeface="+mn-lt"/>
              </a:rPr>
              <a:t> </a:t>
            </a:r>
            <a:r>
              <a:rPr lang="en-US" dirty="0">
                <a:ea typeface="+mn-lt"/>
                <a:cs typeface="+mn-lt"/>
                <a:hlinkClick r:id="rId4"/>
              </a:rPr>
              <a:t>https://stackoverflow.com/questions/30261435/r-clustering-silhouette-with-observation-labels</a:t>
            </a:r>
            <a:endParaRPr lang="en-US" dirty="0"/>
          </a:p>
          <a:p>
            <a:endParaRPr lang="en-US" dirty="0">
              <a:ea typeface="+mn-lt"/>
              <a:cs typeface="+mn-lt"/>
            </a:endParaRPr>
          </a:p>
          <a:p>
            <a:r>
              <a:rPr lang="en-US" dirty="0">
                <a:ea typeface="+mn-lt"/>
                <a:cs typeface="+mn-lt"/>
              </a:rPr>
              <a:t>5. </a:t>
            </a:r>
            <a:r>
              <a:rPr lang="en-US" dirty="0">
                <a:ea typeface="+mn-lt"/>
                <a:cs typeface="+mn-lt"/>
                <a:hlinkClick r:id="rId5"/>
              </a:rPr>
              <a:t>https://www.datanovia.com/en/lessons/highchart-interactive-world-map-in-r/</a:t>
            </a:r>
            <a:endParaRPr lang="en-US" dirty="0"/>
          </a:p>
          <a:p>
            <a:endParaRPr lang="en-US" dirty="0"/>
          </a:p>
          <a:p>
            <a:r>
              <a:rPr lang="en-US" dirty="0"/>
              <a:t>6. </a:t>
            </a:r>
            <a:r>
              <a:rPr lang="en-US" dirty="0">
                <a:solidFill>
                  <a:schemeClr val="accent5"/>
                </a:solidFill>
                <a:ea typeface="+mn-lt"/>
                <a:cs typeface="+mn-lt"/>
              </a:rPr>
              <a:t>Comparative Performance Of Using PCA With K-Means And Fuzzy C Means Clustering For Customer Segmentation</a:t>
            </a:r>
            <a:r>
              <a:rPr lang="en-US" dirty="0">
                <a:ea typeface="+mn-lt"/>
                <a:cs typeface="+mn-lt"/>
              </a:rPr>
              <a:t> (Tabassum and Afrin, 2015)</a:t>
            </a:r>
          </a:p>
          <a:p>
            <a:endParaRPr lang="en-US" dirty="0"/>
          </a:p>
          <a:p>
            <a:endParaRPr lang="en-US"/>
          </a:p>
          <a:p>
            <a:endParaRPr lang="en-US"/>
          </a:p>
        </p:txBody>
      </p:sp>
    </p:spTree>
    <p:extLst>
      <p:ext uri="{BB962C8B-B14F-4D97-AF65-F5344CB8AC3E}">
        <p14:creationId xmlns:p14="http://schemas.microsoft.com/office/powerpoint/2010/main" val="2441894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D3FA-7114-456B-E762-FC51DB1BA23B}"/>
              </a:ext>
            </a:extLst>
          </p:cNvPr>
          <p:cNvSpPr>
            <a:spLocks noGrp="1"/>
          </p:cNvSpPr>
          <p:nvPr>
            <p:ph type="title"/>
          </p:nvPr>
        </p:nvSpPr>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Contribution report</a:t>
            </a:r>
            <a:endParaRPr lang="en-US"/>
          </a:p>
        </p:txBody>
      </p:sp>
      <p:sp>
        <p:nvSpPr>
          <p:cNvPr id="3" name="Content Placeholder 2">
            <a:extLst>
              <a:ext uri="{FF2B5EF4-FFF2-40B4-BE49-F238E27FC236}">
                <a16:creationId xmlns:a16="http://schemas.microsoft.com/office/drawing/2014/main" id="{25308980-8F9C-BFE8-F8F8-ACB3EBD54A50}"/>
              </a:ext>
            </a:extLst>
          </p:cNvPr>
          <p:cNvSpPr>
            <a:spLocks noGrp="1"/>
          </p:cNvSpPr>
          <p:nvPr>
            <p:ph idx="1"/>
          </p:nvPr>
        </p:nvSpPr>
        <p:spPr>
          <a:xfrm>
            <a:off x="1141413" y="2144790"/>
            <a:ext cx="9905998" cy="3646410"/>
          </a:xfrm>
        </p:spPr>
        <p:txBody>
          <a:bodyPr>
            <a:normAutofit/>
          </a:bodyPr>
          <a:lstStyle/>
          <a:p>
            <a:r>
              <a:rPr lang="en-US" sz="19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Each member contributes equally.</a:t>
            </a:r>
            <a:endParaRPr lang="en-US" sz="19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19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Taha Bin Amer – 01972684</a:t>
            </a:r>
            <a:endParaRPr lang="en-US" sz="19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1900" b="1">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Pranav Vinod – 01984464</a:t>
            </a:r>
            <a:endParaRPr lang="en-US" sz="19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19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Group Meet and Time : Zoom – April 18: 10 p.m. - 11 p.m.</a:t>
            </a:r>
            <a:endParaRPr lang="en-US" sz="19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r>
              <a:rPr lang="en-US" sz="19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In person – April 12,14: 2:00 pm – 3:00 pm</a:t>
            </a:r>
            <a:endParaRPr lang="en-US" sz="1900">
              <a:effectLst>
                <a:glow rad="38100">
                  <a:prstClr val="black">
                    <a:lumMod val="50000"/>
                    <a:lumOff val="50000"/>
                    <a:alpha val="20000"/>
                  </a:prstClr>
                </a:glow>
                <a:outerShdw blurRad="44450" dist="12700" dir="13860000" algn="tl" rotWithShape="0">
                  <a:srgbClr val="000000">
                    <a:alpha val="20000"/>
                  </a:srgbClr>
                </a:outerShdw>
              </a:effectLst>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0" indent="0" algn="r">
              <a:buClr>
                <a:srgbClr val="FFFFFF"/>
              </a:buClr>
              <a:buNone/>
            </a:pPr>
            <a:r>
              <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a:t>
            </a:r>
            <a:r>
              <a:rPr lang="en-US" sz="28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Thank You!</a:t>
            </a:r>
            <a:br>
              <a:rPr lang="en-US" sz="28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br>
            <a:endParaRPr lang="en-US">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pPr>
              <a:buClr>
                <a:srgbClr val="FFFFFF"/>
              </a:buClr>
            </a:pP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43038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0D9CF-A30A-CA0B-9F3A-A53EA8069616}"/>
              </a:ext>
            </a:extLst>
          </p:cNvPr>
          <p:cNvSpPr>
            <a:spLocks noGrp="1"/>
          </p:cNvSpPr>
          <p:nvPr>
            <p:ph type="title"/>
          </p:nvPr>
        </p:nvSpPr>
        <p:spPr>
          <a:xfrm>
            <a:off x="1141413" y="-194153"/>
            <a:ext cx="9905998" cy="190500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The Dataset - </a:t>
            </a:r>
            <a:r>
              <a:rPr lang="en-US">
                <a:effectLst>
                  <a:glow rad="38100">
                    <a:prstClr val="black">
                      <a:lumMod val="65000"/>
                      <a:lumOff val="35000"/>
                      <a:alpha val="40000"/>
                    </a:prstClr>
                  </a:glow>
                  <a:outerShdw blurRad="28575" dist="38100" dir="14040000" algn="tl" rotWithShape="0">
                    <a:srgbClr val="000000">
                      <a:alpha val="25000"/>
                    </a:srgbClr>
                  </a:outerShdw>
                </a:effectLst>
                <a:hlinkClick r:id="rId2"/>
              </a:rPr>
              <a:t>Source</a:t>
            </a:r>
            <a:endParaRPr lang="en-US">
              <a:hlinkClick r:id="rId2"/>
            </a:endParaRPr>
          </a:p>
        </p:txBody>
      </p:sp>
      <p:graphicFrame>
        <p:nvGraphicFramePr>
          <p:cNvPr id="4" name="Table 4">
            <a:extLst>
              <a:ext uri="{FF2B5EF4-FFF2-40B4-BE49-F238E27FC236}">
                <a16:creationId xmlns:a16="http://schemas.microsoft.com/office/drawing/2014/main" id="{DA39D9CB-08A9-2658-79A2-94B36A4E78DE}"/>
              </a:ext>
            </a:extLst>
          </p:cNvPr>
          <p:cNvGraphicFramePr>
            <a:graphicFrameLocks noGrp="1"/>
          </p:cNvGraphicFramePr>
          <p:nvPr>
            <p:extLst>
              <p:ext uri="{D42A27DB-BD31-4B8C-83A1-F6EECF244321}">
                <p14:modId xmlns:p14="http://schemas.microsoft.com/office/powerpoint/2010/main" val="3720250827"/>
              </p:ext>
            </p:extLst>
          </p:nvPr>
        </p:nvGraphicFramePr>
        <p:xfrm>
          <a:off x="1288563" y="1109508"/>
          <a:ext cx="8412478" cy="5120640"/>
        </p:xfrm>
        <a:graphic>
          <a:graphicData uri="http://schemas.openxmlformats.org/drawingml/2006/table">
            <a:tbl>
              <a:tblPr firstRow="1" bandRow="1">
                <a:tableStyleId>{5C22544A-7EE6-4342-B048-85BDC9FD1C3A}</a:tableStyleId>
              </a:tblPr>
              <a:tblGrid>
                <a:gridCol w="4206239">
                  <a:extLst>
                    <a:ext uri="{9D8B030D-6E8A-4147-A177-3AD203B41FA5}">
                      <a16:colId xmlns:a16="http://schemas.microsoft.com/office/drawing/2014/main" val="2485952967"/>
                    </a:ext>
                  </a:extLst>
                </a:gridCol>
                <a:gridCol w="4206239">
                  <a:extLst>
                    <a:ext uri="{9D8B030D-6E8A-4147-A177-3AD203B41FA5}">
                      <a16:colId xmlns:a16="http://schemas.microsoft.com/office/drawing/2014/main" val="2289186882"/>
                    </a:ext>
                  </a:extLst>
                </a:gridCol>
              </a:tblGrid>
              <a:tr h="365760">
                <a:tc>
                  <a:txBody>
                    <a:bodyPr/>
                    <a:lstStyle/>
                    <a:p>
                      <a:r>
                        <a:rPr lang="en-US" sz="1200"/>
                        <a:t>Attribute Name</a:t>
                      </a:r>
                    </a:p>
                  </a:txBody>
                  <a:tcPr/>
                </a:tc>
                <a:tc>
                  <a:txBody>
                    <a:bodyPr/>
                    <a:lstStyle/>
                    <a:p>
                      <a:r>
                        <a:rPr lang="en-US" sz="1200"/>
                        <a:t>Details</a:t>
                      </a:r>
                    </a:p>
                  </a:txBody>
                  <a:tcPr/>
                </a:tc>
                <a:extLst>
                  <a:ext uri="{0D108BD9-81ED-4DB2-BD59-A6C34878D82A}">
                    <a16:rowId xmlns:a16="http://schemas.microsoft.com/office/drawing/2014/main" val="4114607271"/>
                  </a:ext>
                </a:extLst>
              </a:tr>
              <a:tr h="365760">
                <a:tc>
                  <a:txBody>
                    <a:bodyPr/>
                    <a:lstStyle/>
                    <a:p>
                      <a:r>
                        <a:rPr lang="en-US" sz="1200"/>
                        <a:t>country</a:t>
                      </a:r>
                    </a:p>
                  </a:txBody>
                  <a:tcPr/>
                </a:tc>
                <a:tc>
                  <a:txBody>
                    <a:bodyPr/>
                    <a:lstStyle/>
                    <a:p>
                      <a:r>
                        <a:rPr lang="en-US" sz="1200"/>
                        <a:t>Name of the country.</a:t>
                      </a:r>
                    </a:p>
                  </a:txBody>
                  <a:tcPr/>
                </a:tc>
                <a:extLst>
                  <a:ext uri="{0D108BD9-81ED-4DB2-BD59-A6C34878D82A}">
                    <a16:rowId xmlns:a16="http://schemas.microsoft.com/office/drawing/2014/main" val="401801296"/>
                  </a:ext>
                </a:extLst>
              </a:tr>
              <a:tr h="365760">
                <a:tc>
                  <a:txBody>
                    <a:bodyPr/>
                    <a:lstStyle/>
                    <a:p>
                      <a:r>
                        <a:rPr lang="en-US" sz="1200"/>
                        <a:t>Child_mort</a:t>
                      </a:r>
                    </a:p>
                  </a:txBody>
                  <a:tcPr/>
                </a:tc>
                <a:tc>
                  <a:txBody>
                    <a:bodyPr/>
                    <a:lstStyle/>
                    <a:p>
                      <a:pPr lvl="0">
                        <a:buNone/>
                      </a:pPr>
                      <a:r>
                        <a:rPr lang="en-US" sz="1200" b="0" i="0" u="none" strike="noStrike" noProof="0">
                          <a:latin typeface="Century Gothic"/>
                        </a:rPr>
                        <a:t>Death of children under 5 years of age per 1000 live births.</a:t>
                      </a:r>
                      <a:endParaRPr lang="en-US" sz="1200"/>
                    </a:p>
                  </a:txBody>
                  <a:tcPr/>
                </a:tc>
                <a:extLst>
                  <a:ext uri="{0D108BD9-81ED-4DB2-BD59-A6C34878D82A}">
                    <a16:rowId xmlns:a16="http://schemas.microsoft.com/office/drawing/2014/main" val="2281873037"/>
                  </a:ext>
                </a:extLst>
              </a:tr>
              <a:tr h="365760">
                <a:tc>
                  <a:txBody>
                    <a:bodyPr/>
                    <a:lstStyle/>
                    <a:p>
                      <a:r>
                        <a:rPr lang="en-US" sz="1200"/>
                        <a:t>exports</a:t>
                      </a:r>
                    </a:p>
                  </a:txBody>
                  <a:tcPr/>
                </a:tc>
                <a:tc>
                  <a:txBody>
                    <a:bodyPr/>
                    <a:lstStyle/>
                    <a:p>
                      <a:pPr lvl="0">
                        <a:buNone/>
                      </a:pPr>
                      <a:r>
                        <a:rPr lang="en-US" sz="1200" b="0" i="0" u="none" strike="noStrike" noProof="0">
                          <a:latin typeface="Century Gothic"/>
                        </a:rPr>
                        <a:t>Exports of goods and services per capita. Given as %age of the GDP per capita.</a:t>
                      </a:r>
                      <a:endParaRPr lang="en-US" sz="1200"/>
                    </a:p>
                  </a:txBody>
                  <a:tcPr/>
                </a:tc>
                <a:extLst>
                  <a:ext uri="{0D108BD9-81ED-4DB2-BD59-A6C34878D82A}">
                    <a16:rowId xmlns:a16="http://schemas.microsoft.com/office/drawing/2014/main" val="27438728"/>
                  </a:ext>
                </a:extLst>
              </a:tr>
              <a:tr h="365760">
                <a:tc>
                  <a:txBody>
                    <a:bodyPr/>
                    <a:lstStyle/>
                    <a:p>
                      <a:r>
                        <a:rPr lang="en-US" sz="1200"/>
                        <a:t>health</a:t>
                      </a:r>
                    </a:p>
                  </a:txBody>
                  <a:tcPr/>
                </a:tc>
                <a:tc>
                  <a:txBody>
                    <a:bodyPr/>
                    <a:lstStyle/>
                    <a:p>
                      <a:pPr lvl="0">
                        <a:buNone/>
                      </a:pPr>
                      <a:r>
                        <a:rPr lang="en-US" sz="1200" b="0" i="0" u="none" strike="noStrike" noProof="0">
                          <a:latin typeface="Century Gothic"/>
                        </a:rPr>
                        <a:t>Total health spending per capita. Given as %age of GDP per capita.</a:t>
                      </a:r>
                      <a:endParaRPr lang="en-US" sz="1200"/>
                    </a:p>
                  </a:txBody>
                  <a:tcPr/>
                </a:tc>
                <a:extLst>
                  <a:ext uri="{0D108BD9-81ED-4DB2-BD59-A6C34878D82A}">
                    <a16:rowId xmlns:a16="http://schemas.microsoft.com/office/drawing/2014/main" val="35103587"/>
                  </a:ext>
                </a:extLst>
              </a:tr>
              <a:tr h="365760">
                <a:tc>
                  <a:txBody>
                    <a:bodyPr/>
                    <a:lstStyle/>
                    <a:p>
                      <a:r>
                        <a:rPr lang="en-US" sz="1200"/>
                        <a:t>imports</a:t>
                      </a:r>
                    </a:p>
                  </a:txBody>
                  <a:tcPr/>
                </a:tc>
                <a:tc>
                  <a:txBody>
                    <a:bodyPr/>
                    <a:lstStyle/>
                    <a:p>
                      <a:pPr lvl="0">
                        <a:buNone/>
                      </a:pPr>
                      <a:r>
                        <a:rPr lang="en-US" sz="1200" b="0" i="0" u="none" strike="noStrike" noProof="0">
                          <a:latin typeface="Century Gothic"/>
                        </a:rPr>
                        <a:t>Imports of goods and services per capita. Given as %age of the GDP per capita.</a:t>
                      </a:r>
                      <a:endParaRPr lang="en-US" sz="1200"/>
                    </a:p>
                  </a:txBody>
                  <a:tcPr/>
                </a:tc>
                <a:extLst>
                  <a:ext uri="{0D108BD9-81ED-4DB2-BD59-A6C34878D82A}">
                    <a16:rowId xmlns:a16="http://schemas.microsoft.com/office/drawing/2014/main" val="1769558971"/>
                  </a:ext>
                </a:extLst>
              </a:tr>
              <a:tr h="365760">
                <a:tc>
                  <a:txBody>
                    <a:bodyPr/>
                    <a:lstStyle/>
                    <a:p>
                      <a:r>
                        <a:rPr lang="en-US" sz="1200"/>
                        <a:t>income</a:t>
                      </a:r>
                    </a:p>
                  </a:txBody>
                  <a:tcPr/>
                </a:tc>
                <a:tc>
                  <a:txBody>
                    <a:bodyPr/>
                    <a:lstStyle/>
                    <a:p>
                      <a:pPr lvl="0">
                        <a:buNone/>
                      </a:pPr>
                      <a:r>
                        <a:rPr lang="en-US" sz="1200" b="0" i="0" u="none" strike="noStrike" noProof="0">
                          <a:latin typeface="Century Gothic"/>
                        </a:rPr>
                        <a:t>Net income per person.</a:t>
                      </a:r>
                      <a:endParaRPr lang="en-US" sz="1200"/>
                    </a:p>
                  </a:txBody>
                  <a:tcPr/>
                </a:tc>
                <a:extLst>
                  <a:ext uri="{0D108BD9-81ED-4DB2-BD59-A6C34878D82A}">
                    <a16:rowId xmlns:a16="http://schemas.microsoft.com/office/drawing/2014/main" val="2559849146"/>
                  </a:ext>
                </a:extLst>
              </a:tr>
              <a:tr h="365760">
                <a:tc>
                  <a:txBody>
                    <a:bodyPr/>
                    <a:lstStyle/>
                    <a:p>
                      <a:r>
                        <a:rPr lang="en-US" sz="1200"/>
                        <a:t>inflation</a:t>
                      </a:r>
                    </a:p>
                  </a:txBody>
                  <a:tcPr/>
                </a:tc>
                <a:tc>
                  <a:txBody>
                    <a:bodyPr/>
                    <a:lstStyle/>
                    <a:p>
                      <a:pPr lvl="0">
                        <a:buNone/>
                      </a:pPr>
                      <a:r>
                        <a:rPr lang="en-US" sz="1200" b="0" i="0" u="none" strike="noStrike" noProof="0">
                          <a:latin typeface="Century Gothic"/>
                        </a:rPr>
                        <a:t>The measurement of the annual growth rate of the Total GDP</a:t>
                      </a:r>
                      <a:endParaRPr lang="en-US" sz="1200"/>
                    </a:p>
                  </a:txBody>
                  <a:tcPr/>
                </a:tc>
                <a:extLst>
                  <a:ext uri="{0D108BD9-81ED-4DB2-BD59-A6C34878D82A}">
                    <a16:rowId xmlns:a16="http://schemas.microsoft.com/office/drawing/2014/main" val="1656754053"/>
                  </a:ext>
                </a:extLst>
              </a:tr>
              <a:tr h="365760">
                <a:tc>
                  <a:txBody>
                    <a:bodyPr/>
                    <a:lstStyle/>
                    <a:p>
                      <a:pPr lvl="0">
                        <a:buNone/>
                      </a:pPr>
                      <a:r>
                        <a:rPr lang="en-US" sz="1200"/>
                        <a:t>Life_expec</a:t>
                      </a:r>
                    </a:p>
                  </a:txBody>
                  <a:tcPr/>
                </a:tc>
                <a:tc>
                  <a:txBody>
                    <a:bodyPr/>
                    <a:lstStyle/>
                    <a:p>
                      <a:pPr lvl="0">
                        <a:buNone/>
                      </a:pPr>
                      <a:r>
                        <a:rPr lang="en-US" sz="1200" b="0" i="0" u="none" strike="noStrike" noProof="0"/>
                        <a:t>The average number of years a new born child would live if the current mortality patterns are to remain the same.</a:t>
                      </a:r>
                      <a:endParaRPr lang="en-US" sz="1200"/>
                    </a:p>
                  </a:txBody>
                  <a:tcPr/>
                </a:tc>
                <a:extLst>
                  <a:ext uri="{0D108BD9-81ED-4DB2-BD59-A6C34878D82A}">
                    <a16:rowId xmlns:a16="http://schemas.microsoft.com/office/drawing/2014/main" val="1706945811"/>
                  </a:ext>
                </a:extLst>
              </a:tr>
              <a:tr h="365760">
                <a:tc>
                  <a:txBody>
                    <a:bodyPr/>
                    <a:lstStyle/>
                    <a:p>
                      <a:pPr lvl="0">
                        <a:buNone/>
                      </a:pPr>
                      <a:r>
                        <a:rPr lang="en-US" sz="1200"/>
                        <a:t>Total_fer</a:t>
                      </a:r>
                    </a:p>
                  </a:txBody>
                  <a:tcPr/>
                </a:tc>
                <a:tc>
                  <a:txBody>
                    <a:bodyPr/>
                    <a:lstStyle/>
                    <a:p>
                      <a:pPr lvl="0">
                        <a:buNone/>
                      </a:pPr>
                      <a:r>
                        <a:rPr lang="en-US" sz="1200" b="0" i="0" u="none" strike="noStrike" noProof="0">
                          <a:latin typeface="Century Gothic"/>
                        </a:rPr>
                        <a:t>The number of children that would be born to each woman if the current age-fertility rates remain the same.</a:t>
                      </a:r>
                      <a:endParaRPr lang="en-US" sz="1200"/>
                    </a:p>
                  </a:txBody>
                  <a:tcPr/>
                </a:tc>
                <a:extLst>
                  <a:ext uri="{0D108BD9-81ED-4DB2-BD59-A6C34878D82A}">
                    <a16:rowId xmlns:a16="http://schemas.microsoft.com/office/drawing/2014/main" val="4095007704"/>
                  </a:ext>
                </a:extLst>
              </a:tr>
              <a:tr h="365760">
                <a:tc>
                  <a:txBody>
                    <a:bodyPr/>
                    <a:lstStyle/>
                    <a:p>
                      <a:pPr lvl="0">
                        <a:buNone/>
                      </a:pPr>
                      <a:r>
                        <a:rPr lang="en-US" sz="1200"/>
                        <a:t>gdpp</a:t>
                      </a:r>
                    </a:p>
                  </a:txBody>
                  <a:tcPr/>
                </a:tc>
                <a:tc>
                  <a:txBody>
                    <a:bodyPr/>
                    <a:lstStyle/>
                    <a:p>
                      <a:pPr lvl="0">
                        <a:buNone/>
                      </a:pPr>
                      <a:r>
                        <a:rPr lang="en-US" sz="1200" b="0" i="0" u="none" strike="noStrike" noProof="0"/>
                        <a:t>The GDP per capita. Calculated as the Total GDP divided by the total population.</a:t>
                      </a:r>
                      <a:endParaRPr lang="en-US" sz="1200"/>
                    </a:p>
                  </a:txBody>
                  <a:tcPr/>
                </a:tc>
                <a:extLst>
                  <a:ext uri="{0D108BD9-81ED-4DB2-BD59-A6C34878D82A}">
                    <a16:rowId xmlns:a16="http://schemas.microsoft.com/office/drawing/2014/main" val="2317244989"/>
                  </a:ext>
                </a:extLst>
              </a:tr>
            </a:tbl>
          </a:graphicData>
        </a:graphic>
      </p:graphicFrame>
    </p:spTree>
    <p:extLst>
      <p:ext uri="{BB962C8B-B14F-4D97-AF65-F5344CB8AC3E}">
        <p14:creationId xmlns:p14="http://schemas.microsoft.com/office/powerpoint/2010/main" val="883250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EA902-3946-2E40-2EF1-504C281F1D09}"/>
              </a:ext>
            </a:extLst>
          </p:cNvPr>
          <p:cNvSpPr>
            <a:spLocks noGrp="1"/>
          </p:cNvSpPr>
          <p:nvPr>
            <p:ph type="title"/>
          </p:nvPr>
        </p:nvSpPr>
        <p:spPr>
          <a:xfrm>
            <a:off x="84138" y="561975"/>
            <a:ext cx="9905998" cy="381000"/>
          </a:xfrm>
        </p:spPr>
        <p:txBody>
          <a:bodyPr>
            <a:normAutofit fontScale="90000"/>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Data Exploration</a:t>
            </a:r>
            <a:endParaRPr lang="en-US"/>
          </a:p>
        </p:txBody>
      </p:sp>
      <p:pic>
        <p:nvPicPr>
          <p:cNvPr id="5" name="Picture 5" descr="Chart, histogram&#10;&#10;Description automatically generated">
            <a:extLst>
              <a:ext uri="{FF2B5EF4-FFF2-40B4-BE49-F238E27FC236}">
                <a16:creationId xmlns:a16="http://schemas.microsoft.com/office/drawing/2014/main" id="{B7B980AF-8725-A2AA-8F2D-B24FCC798F96}"/>
              </a:ext>
            </a:extLst>
          </p:cNvPr>
          <p:cNvPicPr>
            <a:picLocks noChangeAspect="1"/>
          </p:cNvPicPr>
          <p:nvPr/>
        </p:nvPicPr>
        <p:blipFill>
          <a:blip r:embed="rId2"/>
          <a:stretch>
            <a:fillRect/>
          </a:stretch>
        </p:blipFill>
        <p:spPr>
          <a:xfrm>
            <a:off x="4238625" y="1142711"/>
            <a:ext cx="3305175" cy="2486602"/>
          </a:xfrm>
          <a:prstGeom prst="rect">
            <a:avLst/>
          </a:prstGeom>
        </p:spPr>
      </p:pic>
      <p:pic>
        <p:nvPicPr>
          <p:cNvPr id="6" name="Picture 6" descr="Chart, histogram&#10;&#10;Description automatically generated">
            <a:extLst>
              <a:ext uri="{FF2B5EF4-FFF2-40B4-BE49-F238E27FC236}">
                <a16:creationId xmlns:a16="http://schemas.microsoft.com/office/drawing/2014/main" id="{4AC14DB9-6771-44FD-1979-1C0CB563028C}"/>
              </a:ext>
            </a:extLst>
          </p:cNvPr>
          <p:cNvPicPr>
            <a:picLocks noChangeAspect="1"/>
          </p:cNvPicPr>
          <p:nvPr/>
        </p:nvPicPr>
        <p:blipFill>
          <a:blip r:embed="rId3"/>
          <a:stretch>
            <a:fillRect/>
          </a:stretch>
        </p:blipFill>
        <p:spPr>
          <a:xfrm>
            <a:off x="8258175" y="1145020"/>
            <a:ext cx="3262769" cy="2484332"/>
          </a:xfrm>
          <a:prstGeom prst="rect">
            <a:avLst/>
          </a:prstGeom>
        </p:spPr>
      </p:pic>
      <p:pic>
        <p:nvPicPr>
          <p:cNvPr id="7" name="Picture 7" descr="Chart, bar chart&#10;&#10;Description automatically generated">
            <a:extLst>
              <a:ext uri="{FF2B5EF4-FFF2-40B4-BE49-F238E27FC236}">
                <a16:creationId xmlns:a16="http://schemas.microsoft.com/office/drawing/2014/main" id="{F0EF3D90-F42B-70CE-C85C-440FFD904042}"/>
              </a:ext>
            </a:extLst>
          </p:cNvPr>
          <p:cNvPicPr>
            <a:picLocks noChangeAspect="1"/>
          </p:cNvPicPr>
          <p:nvPr/>
        </p:nvPicPr>
        <p:blipFill>
          <a:blip r:embed="rId4"/>
          <a:stretch>
            <a:fillRect/>
          </a:stretch>
        </p:blipFill>
        <p:spPr>
          <a:xfrm>
            <a:off x="209550" y="1141557"/>
            <a:ext cx="3308045" cy="2491651"/>
          </a:xfrm>
          <a:prstGeom prst="rect">
            <a:avLst/>
          </a:prstGeom>
        </p:spPr>
      </p:pic>
      <p:pic>
        <p:nvPicPr>
          <p:cNvPr id="8" name="Picture 8" descr="Chart, histogram&#10;&#10;Description automatically generated">
            <a:extLst>
              <a:ext uri="{FF2B5EF4-FFF2-40B4-BE49-F238E27FC236}">
                <a16:creationId xmlns:a16="http://schemas.microsoft.com/office/drawing/2014/main" id="{BD65AAC3-F5C9-45DC-CC2A-A7313C17D343}"/>
              </a:ext>
            </a:extLst>
          </p:cNvPr>
          <p:cNvPicPr>
            <a:picLocks noChangeAspect="1"/>
          </p:cNvPicPr>
          <p:nvPr/>
        </p:nvPicPr>
        <p:blipFill>
          <a:blip r:embed="rId5"/>
          <a:stretch>
            <a:fillRect/>
          </a:stretch>
        </p:blipFill>
        <p:spPr>
          <a:xfrm>
            <a:off x="214117" y="4050184"/>
            <a:ext cx="3305175" cy="2496131"/>
          </a:xfrm>
          <a:prstGeom prst="rect">
            <a:avLst/>
          </a:prstGeom>
        </p:spPr>
      </p:pic>
      <p:pic>
        <p:nvPicPr>
          <p:cNvPr id="9" name="Picture 9" descr="Chart, histogram&#10;&#10;Description automatically generated">
            <a:extLst>
              <a:ext uri="{FF2B5EF4-FFF2-40B4-BE49-F238E27FC236}">
                <a16:creationId xmlns:a16="http://schemas.microsoft.com/office/drawing/2014/main" id="{6284C03D-BCEC-67F2-EE4C-F1707BF47A16}"/>
              </a:ext>
            </a:extLst>
          </p:cNvPr>
          <p:cNvPicPr>
            <a:picLocks noChangeAspect="1"/>
          </p:cNvPicPr>
          <p:nvPr/>
        </p:nvPicPr>
        <p:blipFill>
          <a:blip r:embed="rId6"/>
          <a:stretch>
            <a:fillRect/>
          </a:stretch>
        </p:blipFill>
        <p:spPr>
          <a:xfrm>
            <a:off x="4238625" y="4054191"/>
            <a:ext cx="3305175" cy="2502467"/>
          </a:xfrm>
          <a:prstGeom prst="rect">
            <a:avLst/>
          </a:prstGeom>
        </p:spPr>
      </p:pic>
      <p:pic>
        <p:nvPicPr>
          <p:cNvPr id="10" name="Picture 10" descr="Chart, histogram&#10;&#10;Description automatically generated">
            <a:extLst>
              <a:ext uri="{FF2B5EF4-FFF2-40B4-BE49-F238E27FC236}">
                <a16:creationId xmlns:a16="http://schemas.microsoft.com/office/drawing/2014/main" id="{70D95389-8900-9710-1194-A891437C0DBB}"/>
              </a:ext>
            </a:extLst>
          </p:cNvPr>
          <p:cNvPicPr>
            <a:picLocks noChangeAspect="1"/>
          </p:cNvPicPr>
          <p:nvPr/>
        </p:nvPicPr>
        <p:blipFill>
          <a:blip r:embed="rId7"/>
          <a:stretch>
            <a:fillRect/>
          </a:stretch>
        </p:blipFill>
        <p:spPr>
          <a:xfrm>
            <a:off x="8258175" y="4050442"/>
            <a:ext cx="3305175" cy="2481391"/>
          </a:xfrm>
          <a:prstGeom prst="rect">
            <a:avLst/>
          </a:prstGeom>
        </p:spPr>
      </p:pic>
    </p:spTree>
    <p:extLst>
      <p:ext uri="{BB962C8B-B14F-4D97-AF65-F5344CB8AC3E}">
        <p14:creationId xmlns:p14="http://schemas.microsoft.com/office/powerpoint/2010/main" val="2366050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FD3959-5722-244C-FB20-5208BFAEB959}"/>
              </a:ext>
            </a:extLst>
          </p:cNvPr>
          <p:cNvSpPr>
            <a:spLocks noGrp="1"/>
          </p:cNvSpPr>
          <p:nvPr>
            <p:ph type="title"/>
          </p:nvPr>
        </p:nvSpPr>
        <p:spPr>
          <a:xfrm>
            <a:off x="84138" y="561975"/>
            <a:ext cx="9905998" cy="381000"/>
          </a:xfrm>
        </p:spPr>
        <p:txBody>
          <a:bodyPr>
            <a:normAutofit fontScale="90000"/>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Data Exploration (Contd.)</a:t>
            </a:r>
            <a:endParaRPr lang="en-US"/>
          </a:p>
        </p:txBody>
      </p:sp>
      <p:pic>
        <p:nvPicPr>
          <p:cNvPr id="2" name="Picture 2" descr="Chart, line chart, histogram&#10;&#10;Description automatically generated">
            <a:extLst>
              <a:ext uri="{FF2B5EF4-FFF2-40B4-BE49-F238E27FC236}">
                <a16:creationId xmlns:a16="http://schemas.microsoft.com/office/drawing/2014/main" id="{E1B2B2F2-EAE7-4FD0-BADA-0B8381FCE9A9}"/>
              </a:ext>
            </a:extLst>
          </p:cNvPr>
          <p:cNvPicPr>
            <a:picLocks noChangeAspect="1"/>
          </p:cNvPicPr>
          <p:nvPr/>
        </p:nvPicPr>
        <p:blipFill>
          <a:blip r:embed="rId2"/>
          <a:stretch>
            <a:fillRect/>
          </a:stretch>
        </p:blipFill>
        <p:spPr>
          <a:xfrm>
            <a:off x="190500" y="1150489"/>
            <a:ext cx="3048000" cy="2280547"/>
          </a:xfrm>
          <a:prstGeom prst="rect">
            <a:avLst/>
          </a:prstGeom>
        </p:spPr>
      </p:pic>
      <p:pic>
        <p:nvPicPr>
          <p:cNvPr id="3" name="Picture 3" descr="Chart, histogram&#10;&#10;Description automatically generated">
            <a:extLst>
              <a:ext uri="{FF2B5EF4-FFF2-40B4-BE49-F238E27FC236}">
                <a16:creationId xmlns:a16="http://schemas.microsoft.com/office/drawing/2014/main" id="{C9CEEE85-0C5B-361F-B29D-8BB44BAAFCE1}"/>
              </a:ext>
            </a:extLst>
          </p:cNvPr>
          <p:cNvPicPr>
            <a:picLocks noChangeAspect="1"/>
          </p:cNvPicPr>
          <p:nvPr/>
        </p:nvPicPr>
        <p:blipFill>
          <a:blip r:embed="rId3"/>
          <a:stretch>
            <a:fillRect/>
          </a:stretch>
        </p:blipFill>
        <p:spPr>
          <a:xfrm>
            <a:off x="4191000" y="1149886"/>
            <a:ext cx="3169476" cy="2283840"/>
          </a:xfrm>
          <a:prstGeom prst="rect">
            <a:avLst/>
          </a:prstGeom>
        </p:spPr>
      </p:pic>
      <p:pic>
        <p:nvPicPr>
          <p:cNvPr id="4" name="Picture 5" descr="Chart, histogram&#10;&#10;Description automatically generated">
            <a:extLst>
              <a:ext uri="{FF2B5EF4-FFF2-40B4-BE49-F238E27FC236}">
                <a16:creationId xmlns:a16="http://schemas.microsoft.com/office/drawing/2014/main" id="{27B9CC95-9DA1-FA2E-4481-0D160DB91A75}"/>
              </a:ext>
            </a:extLst>
          </p:cNvPr>
          <p:cNvPicPr>
            <a:picLocks noChangeAspect="1"/>
          </p:cNvPicPr>
          <p:nvPr/>
        </p:nvPicPr>
        <p:blipFill>
          <a:blip r:embed="rId4"/>
          <a:stretch>
            <a:fillRect/>
          </a:stretch>
        </p:blipFill>
        <p:spPr>
          <a:xfrm>
            <a:off x="8277225" y="1147370"/>
            <a:ext cx="3101888" cy="2268909"/>
          </a:xfrm>
          <a:prstGeom prst="rect">
            <a:avLst/>
          </a:prstGeom>
        </p:spPr>
      </p:pic>
      <p:pic>
        <p:nvPicPr>
          <p:cNvPr id="6" name="Picture 6" descr="Map&#10;&#10;Description automatically generated">
            <a:extLst>
              <a:ext uri="{FF2B5EF4-FFF2-40B4-BE49-F238E27FC236}">
                <a16:creationId xmlns:a16="http://schemas.microsoft.com/office/drawing/2014/main" id="{0BA2C98D-8DCE-8731-D942-C010F2783AA0}"/>
              </a:ext>
            </a:extLst>
          </p:cNvPr>
          <p:cNvPicPr>
            <a:picLocks noChangeAspect="1"/>
          </p:cNvPicPr>
          <p:nvPr/>
        </p:nvPicPr>
        <p:blipFill>
          <a:blip r:embed="rId5"/>
          <a:stretch>
            <a:fillRect/>
          </a:stretch>
        </p:blipFill>
        <p:spPr>
          <a:xfrm>
            <a:off x="190500" y="3490476"/>
            <a:ext cx="4914900" cy="3153648"/>
          </a:xfrm>
          <a:prstGeom prst="rect">
            <a:avLst/>
          </a:prstGeom>
        </p:spPr>
      </p:pic>
      <p:pic>
        <p:nvPicPr>
          <p:cNvPr id="7" name="Picture 7" descr="Map&#10;&#10;Description automatically generated">
            <a:extLst>
              <a:ext uri="{FF2B5EF4-FFF2-40B4-BE49-F238E27FC236}">
                <a16:creationId xmlns:a16="http://schemas.microsoft.com/office/drawing/2014/main" id="{FADDF86E-980C-A49D-D6A3-4AE99EA6E4C1}"/>
              </a:ext>
            </a:extLst>
          </p:cNvPr>
          <p:cNvPicPr>
            <a:picLocks noChangeAspect="1"/>
          </p:cNvPicPr>
          <p:nvPr/>
        </p:nvPicPr>
        <p:blipFill>
          <a:blip r:embed="rId6"/>
          <a:stretch>
            <a:fillRect/>
          </a:stretch>
        </p:blipFill>
        <p:spPr>
          <a:xfrm>
            <a:off x="6467475" y="3488984"/>
            <a:ext cx="4914900" cy="3156631"/>
          </a:xfrm>
          <a:prstGeom prst="rect">
            <a:avLst/>
          </a:prstGeom>
        </p:spPr>
      </p:pic>
    </p:spTree>
    <p:extLst>
      <p:ext uri="{BB962C8B-B14F-4D97-AF65-F5344CB8AC3E}">
        <p14:creationId xmlns:p14="http://schemas.microsoft.com/office/powerpoint/2010/main" val="1986772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9E2218-CEBF-5901-A17D-965FBEE0AF13}"/>
              </a:ext>
            </a:extLst>
          </p:cNvPr>
          <p:cNvSpPr>
            <a:spLocks noGrp="1"/>
          </p:cNvSpPr>
          <p:nvPr>
            <p:ph type="title"/>
          </p:nvPr>
        </p:nvSpPr>
        <p:spPr>
          <a:xfrm>
            <a:off x="84138" y="561975"/>
            <a:ext cx="9905998" cy="381000"/>
          </a:xfrm>
        </p:spPr>
        <p:txBody>
          <a:bodyPr>
            <a:normAutofit fontScale="90000"/>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Data Exploration (Contd.)</a:t>
            </a:r>
            <a:endParaRPr lang="en-US"/>
          </a:p>
        </p:txBody>
      </p:sp>
      <p:pic>
        <p:nvPicPr>
          <p:cNvPr id="9" name="Picture 9" descr="Map&#10;&#10;Description automatically generated">
            <a:extLst>
              <a:ext uri="{FF2B5EF4-FFF2-40B4-BE49-F238E27FC236}">
                <a16:creationId xmlns:a16="http://schemas.microsoft.com/office/drawing/2014/main" id="{19DE4A01-AB7E-0A6B-A8E8-D0BCA207E5B2}"/>
              </a:ext>
            </a:extLst>
          </p:cNvPr>
          <p:cNvPicPr>
            <a:picLocks noChangeAspect="1"/>
          </p:cNvPicPr>
          <p:nvPr/>
        </p:nvPicPr>
        <p:blipFill>
          <a:blip r:embed="rId2"/>
          <a:stretch>
            <a:fillRect/>
          </a:stretch>
        </p:blipFill>
        <p:spPr>
          <a:xfrm>
            <a:off x="194153" y="1044699"/>
            <a:ext cx="5906021" cy="4371943"/>
          </a:xfrm>
          <a:prstGeom prst="rect">
            <a:avLst/>
          </a:prstGeom>
        </p:spPr>
      </p:pic>
      <p:pic>
        <p:nvPicPr>
          <p:cNvPr id="10" name="Picture 10" descr="Map&#10;&#10;Description automatically generated">
            <a:extLst>
              <a:ext uri="{FF2B5EF4-FFF2-40B4-BE49-F238E27FC236}">
                <a16:creationId xmlns:a16="http://schemas.microsoft.com/office/drawing/2014/main" id="{DA7A5651-2A0E-A75C-3060-F6698EB7BF32}"/>
              </a:ext>
            </a:extLst>
          </p:cNvPr>
          <p:cNvPicPr>
            <a:picLocks noChangeAspect="1"/>
          </p:cNvPicPr>
          <p:nvPr/>
        </p:nvPicPr>
        <p:blipFill>
          <a:blip r:embed="rId3"/>
          <a:stretch>
            <a:fillRect/>
          </a:stretch>
        </p:blipFill>
        <p:spPr>
          <a:xfrm>
            <a:off x="6191250" y="1040524"/>
            <a:ext cx="5848350" cy="4367377"/>
          </a:xfrm>
          <a:prstGeom prst="rect">
            <a:avLst/>
          </a:prstGeom>
        </p:spPr>
      </p:pic>
    </p:spTree>
    <p:extLst>
      <p:ext uri="{BB962C8B-B14F-4D97-AF65-F5344CB8AC3E}">
        <p14:creationId xmlns:p14="http://schemas.microsoft.com/office/powerpoint/2010/main" val="346233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B13F-E78B-2A2A-1083-F6A29A138F1F}"/>
              </a:ext>
            </a:extLst>
          </p:cNvPr>
          <p:cNvSpPr>
            <a:spLocks noGrp="1"/>
          </p:cNvSpPr>
          <p:nvPr>
            <p:ph type="title"/>
          </p:nvPr>
        </p:nvSpPr>
        <p:spPr>
          <a:xfrm>
            <a:off x="1141413" y="609600"/>
            <a:ext cx="9905998" cy="561975"/>
          </a:xfrm>
        </p:spPr>
        <p:txBody>
          <a:bodyPr>
            <a:normAutofit fontScale="90000"/>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Deciding Optimal Clusters</a:t>
            </a:r>
            <a:endParaRPr lang="en-US"/>
          </a:p>
        </p:txBody>
      </p:sp>
      <p:sp>
        <p:nvSpPr>
          <p:cNvPr id="4" name="TextBox 3">
            <a:extLst>
              <a:ext uri="{FF2B5EF4-FFF2-40B4-BE49-F238E27FC236}">
                <a16:creationId xmlns:a16="http://schemas.microsoft.com/office/drawing/2014/main" id="{1A1791DC-F99A-FD62-0698-4D59782722AB}"/>
              </a:ext>
            </a:extLst>
          </p:cNvPr>
          <p:cNvSpPr txBox="1"/>
          <p:nvPr/>
        </p:nvSpPr>
        <p:spPr>
          <a:xfrm>
            <a:off x="1143000" y="1276350"/>
            <a:ext cx="104394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will be using two techniques to decide the optimal number of clusters namely: </a:t>
            </a:r>
          </a:p>
          <a:p>
            <a:endParaRPr lang="en-US"/>
          </a:p>
          <a:p>
            <a:pPr marL="285750" indent="-285750">
              <a:buFont typeface="Arial"/>
              <a:buChar char="•"/>
            </a:pPr>
            <a:r>
              <a:rPr lang="en-US" b="1"/>
              <a:t>Elbow Method; </a:t>
            </a:r>
            <a:r>
              <a:rPr lang="en-US">
                <a:ea typeface="+mn-lt"/>
                <a:cs typeface="+mn-lt"/>
              </a:rPr>
              <a:t>is an empirical method to find the optimal number of clusters for a dataset. In this method, we pick a range of candidate values of k, then apply K-Means clustering using each of the values of k. Find the average distance of each point in a cluster to its centroid, and represent it in a plot. Pick the value of k, where the average</a:t>
            </a:r>
            <a:r>
              <a:rPr lang="en-US" b="1">
                <a:ea typeface="+mn-lt"/>
                <a:cs typeface="+mn-lt"/>
              </a:rPr>
              <a:t> </a:t>
            </a:r>
            <a:r>
              <a:rPr lang="en-US">
                <a:ea typeface="+mn-lt"/>
                <a:cs typeface="+mn-lt"/>
              </a:rPr>
              <a:t>distance falls suddenly.</a:t>
            </a:r>
          </a:p>
          <a:p>
            <a:pPr marL="285750" indent="-285750">
              <a:buFont typeface="Arial"/>
              <a:buChar char="•"/>
            </a:pPr>
            <a:endParaRPr lang="en-US">
              <a:ea typeface="+mn-lt"/>
              <a:cs typeface="+mn-lt"/>
            </a:endParaRPr>
          </a:p>
          <a:p>
            <a:pPr marL="285750" indent="-285750">
              <a:buFont typeface="Arial"/>
              <a:buChar char="•"/>
            </a:pPr>
            <a:r>
              <a:rPr lang="en-US" b="1">
                <a:ea typeface="+mn-lt"/>
                <a:cs typeface="+mn-lt"/>
              </a:rPr>
              <a:t>Silhouette Method; </a:t>
            </a:r>
            <a:r>
              <a:rPr lang="en-US">
                <a:ea typeface="+mn-lt"/>
                <a:cs typeface="+mn-lt"/>
              </a:rPr>
              <a:t>computes silhouette coefficients of each point that measures how much a point is similar to its own cluster compared to other clusters by providing a succinct graphical representation of how well each object has been classified.</a:t>
            </a:r>
          </a:p>
          <a:p>
            <a:pPr marL="285750" indent="-285750">
              <a:buFont typeface="Arial"/>
              <a:buChar char="•"/>
            </a:pPr>
            <a:endParaRPr lang="en-US">
              <a:ea typeface="+mn-lt"/>
              <a:cs typeface="+mn-lt"/>
            </a:endParaRPr>
          </a:p>
          <a:p>
            <a:pPr marL="285750" indent="-285750">
              <a:buFont typeface="Arial,Sans-Serif"/>
              <a:buChar char="•"/>
            </a:pPr>
            <a:r>
              <a:rPr lang="en-US" b="1">
                <a:ea typeface="+mn-lt"/>
                <a:cs typeface="+mn-lt"/>
              </a:rPr>
              <a:t>Gap Statistic;</a:t>
            </a:r>
            <a:r>
              <a:rPr lang="en-US">
                <a:ea typeface="+mn-lt"/>
                <a:cs typeface="+mn-lt"/>
              </a:rPr>
              <a:t> Measures how different the total within intra-cluster variation can be between the value from the algorithm and expected value. A large gap statistics means the clustering structure is very far away from the random uniform distribution of points. The number of clusters can be chosen as the smallest value of K such that the Gap Statistic is within one standard deviation at K+1.</a:t>
            </a:r>
          </a:p>
          <a:p>
            <a:pPr marL="285750" indent="-285750">
              <a:buFont typeface="Arial"/>
              <a:buChar char="•"/>
            </a:pPr>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359962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F2CE49-C21A-4443-8675-81065EA7F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395086-EC83-8ED0-B642-4392130A5C35}"/>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K-Means Clustering</a:t>
            </a:r>
          </a:p>
        </p:txBody>
      </p:sp>
      <p:sp>
        <p:nvSpPr>
          <p:cNvPr id="10" name="Rounded Rectangle 2">
            <a:extLst>
              <a:ext uri="{FF2B5EF4-FFF2-40B4-BE49-F238E27FC236}">
                <a16:creationId xmlns:a16="http://schemas.microsoft.com/office/drawing/2014/main" id="{33CC603E-E717-4079-AE0C-BCDC60E238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4001315"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hape&#10;&#10;Description automatically generated">
            <a:extLst>
              <a:ext uri="{FF2B5EF4-FFF2-40B4-BE49-F238E27FC236}">
                <a16:creationId xmlns:a16="http://schemas.microsoft.com/office/drawing/2014/main" id="{C963CFED-5B56-FCA2-0E7F-92F704B19A7A}"/>
              </a:ext>
            </a:extLst>
          </p:cNvPr>
          <p:cNvPicPr>
            <a:picLocks noChangeAspect="1"/>
          </p:cNvPicPr>
          <p:nvPr/>
        </p:nvPicPr>
        <p:blipFill>
          <a:blip r:embed="rId2"/>
          <a:stretch>
            <a:fillRect/>
          </a:stretch>
        </p:blipFill>
        <p:spPr>
          <a:xfrm>
            <a:off x="2082015" y="723900"/>
            <a:ext cx="2287526" cy="5419333"/>
          </a:xfrm>
          <a:prstGeom prst="rect">
            <a:avLst/>
          </a:prstGeom>
        </p:spPr>
      </p:pic>
    </p:spTree>
    <p:extLst>
      <p:ext uri="{BB962C8B-B14F-4D97-AF65-F5344CB8AC3E}">
        <p14:creationId xmlns:p14="http://schemas.microsoft.com/office/powerpoint/2010/main" val="377889772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8FE152D-6065-9AA0-C97E-BDA7FDBFAC53}"/>
              </a:ext>
            </a:extLst>
          </p:cNvPr>
          <p:cNvSpPr>
            <a:spLocks noGrp="1"/>
          </p:cNvSpPr>
          <p:nvPr>
            <p:ph type="title"/>
          </p:nvPr>
        </p:nvSpPr>
        <p:spPr>
          <a:xfrm>
            <a:off x="198438" y="609600"/>
            <a:ext cx="9944098" cy="561975"/>
          </a:xfrm>
        </p:spPr>
        <p:txBody>
          <a:bodyPr vert="horz" lIns="91440" tIns="45720" rIns="91440" bIns="45720" rtlCol="0" anchor="ctr">
            <a:noAutofit/>
          </a:bodyPr>
          <a:lstStyle/>
          <a:p>
            <a:r>
              <a:rPr lang="en-US" sz="1600">
                <a:effectLst>
                  <a:glow rad="38100">
                    <a:prstClr val="black">
                      <a:lumMod val="65000"/>
                      <a:lumOff val="35000"/>
                      <a:alpha val="40000"/>
                    </a:prstClr>
                  </a:glow>
                  <a:outerShdw blurRad="28575" dist="38100" dir="14040000" algn="tl" rotWithShape="0">
                    <a:srgbClr val="000000">
                      <a:alpha val="25000"/>
                    </a:srgbClr>
                  </a:outerShdw>
                </a:effectLst>
              </a:rPr>
              <a:t>Optimal Clusters According to elbow method, Silhouette method, and gap statistic</a:t>
            </a:r>
            <a:endParaRPr lang="en-US" sz="180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6" name="Picture 6" descr="Chart, line chart&#10;&#10;Description automatically generated">
            <a:extLst>
              <a:ext uri="{FF2B5EF4-FFF2-40B4-BE49-F238E27FC236}">
                <a16:creationId xmlns:a16="http://schemas.microsoft.com/office/drawing/2014/main" id="{43D80017-A9CB-6F39-C58D-B9C88F934A33}"/>
              </a:ext>
            </a:extLst>
          </p:cNvPr>
          <p:cNvPicPr>
            <a:picLocks noChangeAspect="1"/>
          </p:cNvPicPr>
          <p:nvPr/>
        </p:nvPicPr>
        <p:blipFill>
          <a:blip r:embed="rId2"/>
          <a:stretch>
            <a:fillRect/>
          </a:stretch>
        </p:blipFill>
        <p:spPr>
          <a:xfrm>
            <a:off x="304800" y="1386878"/>
            <a:ext cx="3781425" cy="2826943"/>
          </a:xfrm>
          <a:prstGeom prst="rect">
            <a:avLst/>
          </a:prstGeom>
        </p:spPr>
      </p:pic>
      <p:sp>
        <p:nvSpPr>
          <p:cNvPr id="8" name="Title 1">
            <a:extLst>
              <a:ext uri="{FF2B5EF4-FFF2-40B4-BE49-F238E27FC236}">
                <a16:creationId xmlns:a16="http://schemas.microsoft.com/office/drawing/2014/main" id="{93760991-6A7A-3875-C558-16D84743C8B8}"/>
              </a:ext>
            </a:extLst>
          </p:cNvPr>
          <p:cNvSpPr txBox="1">
            <a:spLocks/>
          </p:cNvSpPr>
          <p:nvPr/>
        </p:nvSpPr>
        <p:spPr>
          <a:xfrm>
            <a:off x="-525462" y="4210050"/>
            <a:ext cx="5553073" cy="5619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a:effectLst>
                  <a:glow rad="38100">
                    <a:prstClr val="black">
                      <a:lumMod val="65000"/>
                      <a:lumOff val="35000"/>
                      <a:alpha val="40000"/>
                    </a:prstClr>
                  </a:glow>
                  <a:outerShdw blurRad="28575" dist="38100" dir="14040000" algn="tl" rotWithShape="0">
                    <a:srgbClr val="000000">
                      <a:alpha val="25000"/>
                    </a:srgbClr>
                  </a:outerShdw>
                </a:effectLst>
              </a:rPr>
              <a:t>elbow method </a:t>
            </a:r>
            <a:endParaRPr lang="en-US" sz="2000"/>
          </a:p>
        </p:txBody>
      </p:sp>
      <p:pic>
        <p:nvPicPr>
          <p:cNvPr id="9" name="Picture 9" descr="Chart, line chart&#10;&#10;Description automatically generated">
            <a:extLst>
              <a:ext uri="{FF2B5EF4-FFF2-40B4-BE49-F238E27FC236}">
                <a16:creationId xmlns:a16="http://schemas.microsoft.com/office/drawing/2014/main" id="{732A8A16-A8E4-F451-2741-103DAAC25C2F}"/>
              </a:ext>
            </a:extLst>
          </p:cNvPr>
          <p:cNvPicPr>
            <a:picLocks noChangeAspect="1"/>
          </p:cNvPicPr>
          <p:nvPr/>
        </p:nvPicPr>
        <p:blipFill>
          <a:blip r:embed="rId3"/>
          <a:stretch>
            <a:fillRect/>
          </a:stretch>
        </p:blipFill>
        <p:spPr>
          <a:xfrm>
            <a:off x="4210050" y="1387736"/>
            <a:ext cx="3783251" cy="2825228"/>
          </a:xfrm>
          <a:prstGeom prst="rect">
            <a:avLst/>
          </a:prstGeom>
        </p:spPr>
      </p:pic>
      <p:sp>
        <p:nvSpPr>
          <p:cNvPr id="10" name="Title 1">
            <a:extLst>
              <a:ext uri="{FF2B5EF4-FFF2-40B4-BE49-F238E27FC236}">
                <a16:creationId xmlns:a16="http://schemas.microsoft.com/office/drawing/2014/main" id="{7BA2ED6E-8979-C140-5CDD-6BA9118A6D0F}"/>
              </a:ext>
            </a:extLst>
          </p:cNvPr>
          <p:cNvSpPr txBox="1">
            <a:spLocks/>
          </p:cNvSpPr>
          <p:nvPr/>
        </p:nvSpPr>
        <p:spPr>
          <a:xfrm>
            <a:off x="3217863" y="4210050"/>
            <a:ext cx="5553073" cy="5619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a:effectLst>
                  <a:glow rad="38100">
                    <a:prstClr val="black">
                      <a:lumMod val="65000"/>
                      <a:lumOff val="35000"/>
                      <a:alpha val="40000"/>
                    </a:prstClr>
                  </a:glow>
                  <a:outerShdw blurRad="28575" dist="38100" dir="14040000" algn="tl" rotWithShape="0">
                    <a:srgbClr val="000000">
                      <a:alpha val="25000"/>
                    </a:srgbClr>
                  </a:outerShdw>
                </a:effectLst>
              </a:rPr>
              <a:t>Silhouette method </a:t>
            </a:r>
            <a:endParaRPr lang="en-US" sz="2000"/>
          </a:p>
        </p:txBody>
      </p:sp>
      <p:pic>
        <p:nvPicPr>
          <p:cNvPr id="11" name="Picture 11" descr="Chart, line chart&#10;&#10;Description automatically generated">
            <a:extLst>
              <a:ext uri="{FF2B5EF4-FFF2-40B4-BE49-F238E27FC236}">
                <a16:creationId xmlns:a16="http://schemas.microsoft.com/office/drawing/2014/main" id="{C8286F0A-B717-5A55-D723-3D8082F0A8A4}"/>
              </a:ext>
            </a:extLst>
          </p:cNvPr>
          <p:cNvPicPr>
            <a:picLocks noChangeAspect="1"/>
          </p:cNvPicPr>
          <p:nvPr/>
        </p:nvPicPr>
        <p:blipFill>
          <a:blip r:embed="rId4"/>
          <a:stretch>
            <a:fillRect/>
          </a:stretch>
        </p:blipFill>
        <p:spPr>
          <a:xfrm>
            <a:off x="8115300" y="1388886"/>
            <a:ext cx="3829050" cy="2822929"/>
          </a:xfrm>
          <a:prstGeom prst="rect">
            <a:avLst/>
          </a:prstGeom>
        </p:spPr>
      </p:pic>
      <p:sp>
        <p:nvSpPr>
          <p:cNvPr id="12" name="Title 1">
            <a:extLst>
              <a:ext uri="{FF2B5EF4-FFF2-40B4-BE49-F238E27FC236}">
                <a16:creationId xmlns:a16="http://schemas.microsoft.com/office/drawing/2014/main" id="{8A794E18-B2BC-98E7-50F6-5EC029F89D16}"/>
              </a:ext>
            </a:extLst>
          </p:cNvPr>
          <p:cNvSpPr txBox="1">
            <a:spLocks/>
          </p:cNvSpPr>
          <p:nvPr/>
        </p:nvSpPr>
        <p:spPr>
          <a:xfrm>
            <a:off x="7256463" y="4210049"/>
            <a:ext cx="5553073" cy="56197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a:effectLst>
                  <a:glow rad="38100">
                    <a:prstClr val="black">
                      <a:lumMod val="65000"/>
                      <a:lumOff val="35000"/>
                      <a:alpha val="40000"/>
                    </a:prstClr>
                  </a:glow>
                  <a:outerShdw blurRad="28575" dist="38100" dir="14040000" algn="tl" rotWithShape="0">
                    <a:srgbClr val="000000">
                      <a:alpha val="25000"/>
                    </a:srgbClr>
                  </a:outerShdw>
                </a:effectLst>
              </a:rPr>
              <a:t>Gap Statistic</a:t>
            </a:r>
            <a:endParaRPr lang="en-US" sz="2000"/>
          </a:p>
        </p:txBody>
      </p:sp>
    </p:spTree>
    <p:extLst>
      <p:ext uri="{BB962C8B-B14F-4D97-AF65-F5344CB8AC3E}">
        <p14:creationId xmlns:p14="http://schemas.microsoft.com/office/powerpoint/2010/main" val="41798895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TC103457485[[fn=Mesh]]</Template>
  <TotalTime>104</TotalTime>
  <Words>2073</Words>
  <Application>Microsoft Macintosh PowerPoint</Application>
  <PresentationFormat>Widescreen</PresentationFormat>
  <Paragraphs>200</Paragraphs>
  <Slides>25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Arial,Sans-Serif</vt:lpstr>
      <vt:lpstr>Calibri</vt:lpstr>
      <vt:lpstr>Century Gothic</vt:lpstr>
      <vt:lpstr>Mesh</vt:lpstr>
      <vt:lpstr>Unsupervised Learning On Country Data</vt:lpstr>
      <vt:lpstr>Project Goal</vt:lpstr>
      <vt:lpstr>The Dataset - Source</vt:lpstr>
      <vt:lpstr>Data Exploration</vt:lpstr>
      <vt:lpstr>Data Exploration (Contd.)</vt:lpstr>
      <vt:lpstr>Data Exploration (Contd.)</vt:lpstr>
      <vt:lpstr>Deciding Optimal Clusters</vt:lpstr>
      <vt:lpstr>K-Means Clustering</vt:lpstr>
      <vt:lpstr>Optimal Clusters According to elbow method, Silhouette method, and gap statistic</vt:lpstr>
      <vt:lpstr>K-Means Using four clusters</vt:lpstr>
      <vt:lpstr>K-Means Using THREE clusters</vt:lpstr>
      <vt:lpstr>Geospatial plot of countries separated into three clusters</vt:lpstr>
      <vt:lpstr>Hierarchical Clustering</vt:lpstr>
      <vt:lpstr>Output From Hierarchical Clustering</vt:lpstr>
      <vt:lpstr>Geospatial Map using hierarchical Clustering</vt:lpstr>
      <vt:lpstr>Principal component Analysis</vt:lpstr>
      <vt:lpstr>PCA Output</vt:lpstr>
      <vt:lpstr>K-Means after doing principal component analysis</vt:lpstr>
      <vt:lpstr>Geospatial plot of countries separated into three clusters after pca</vt:lpstr>
      <vt:lpstr>Principal Component Analysis for Hierarchical Clustering</vt:lpstr>
      <vt:lpstr>Comparison OF Different PCs using Hierarchical Clustering</vt:lpstr>
      <vt:lpstr>Comparison b/w models</vt:lpstr>
      <vt:lpstr>Most Optimal Geospatial maps using PCA (K-Means &amp; Hierarchical)</vt:lpstr>
      <vt:lpstr>References</vt:lpstr>
      <vt:lpstr>Contribution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Pranav Vinod</cp:lastModifiedBy>
  <cp:revision>223</cp:revision>
  <dcterms:created xsi:type="dcterms:W3CDTF">2022-04-06T03:31:13Z</dcterms:created>
  <dcterms:modified xsi:type="dcterms:W3CDTF">2022-04-19T18:27:42Z</dcterms:modified>
</cp:coreProperties>
</file>